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Play"/>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534sOnKrwpBlJWEdh6QPE8xqV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lay-bold.fntdata"/><Relationship Id="rId27" Type="http://schemas.openxmlformats.org/officeDocument/2006/relationships/font" Target="fonts/Play-regular.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6" name="Google Shape;2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5183188" y="987425"/>
            <a:ext cx="6172200" cy="4873625"/>
          </a:xfrm>
          <a:prstGeom prst="rect">
            <a:avLst/>
          </a:prstGeom>
          <a:noFill/>
          <a:ln>
            <a:noFill/>
          </a:ln>
        </p:spPr>
      </p:sp>
      <p:sp>
        <p:nvSpPr>
          <p:cNvPr id="64" name="Google Shape;6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160" name="Google Shape;16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161" name="Google Shape;161;p10"/>
          <p:cNvGrpSpPr/>
          <p:nvPr/>
        </p:nvGrpSpPr>
        <p:grpSpPr>
          <a:xfrm>
            <a:off x="6812280" y="435454"/>
            <a:ext cx="5230367" cy="4184293"/>
            <a:chOff x="0" y="70329"/>
            <a:chExt cx="5230367" cy="4184293"/>
          </a:xfrm>
        </p:grpSpPr>
        <p:sp>
          <p:nvSpPr>
            <p:cNvPr id="162" name="Google Shape;162;p10"/>
            <p:cNvSpPr/>
            <p:nvPr/>
          </p:nvSpPr>
          <p:spPr>
            <a:xfrm>
              <a:off x="0" y="1116402"/>
              <a:ext cx="3138220" cy="3138220"/>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p:nvPr/>
          </p:nvSpPr>
          <p:spPr>
            <a:xfrm>
              <a:off x="1046073" y="2162476"/>
              <a:ext cx="1046073" cy="1046073"/>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txBox="1"/>
            <p:nvPr/>
          </p:nvSpPr>
          <p:spPr>
            <a:xfrm>
              <a:off x="3661257" y="70329"/>
              <a:ext cx="1569110" cy="1307592"/>
            </a:xfrm>
            <a:prstGeom prst="rect">
              <a:avLst/>
            </a:prstGeom>
            <a:noFill/>
            <a:ln>
              <a:noFill/>
            </a:ln>
          </p:spPr>
          <p:txBody>
            <a:bodyPr anchorCtr="0" anchor="ctr" bIns="43175" lIns="241800" spcFirstLastPara="1" rIns="43175" wrap="square" tIns="4317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Who is Here</a:t>
              </a:r>
              <a:endParaRPr/>
            </a:p>
          </p:txBody>
        </p:sp>
        <p:cxnSp>
          <p:nvCxnSpPr>
            <p:cNvPr id="166" name="Google Shape;166;p10"/>
            <p:cNvCxnSpPr/>
            <p:nvPr/>
          </p:nvCxnSpPr>
          <p:spPr>
            <a:xfrm>
              <a:off x="3268980" y="72412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167" name="Google Shape;167;p10"/>
            <p:cNvCxnSpPr/>
            <p:nvPr/>
          </p:nvCxnSpPr>
          <p:spPr>
            <a:xfrm rot="5400000">
              <a:off x="1437174" y="855015"/>
              <a:ext cx="1962434" cy="1698562"/>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168" name="Google Shape;168;p10"/>
            <p:cNvSpPr/>
            <p:nvPr/>
          </p:nvSpPr>
          <p:spPr>
            <a:xfrm>
              <a:off x="3661257" y="1377921"/>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txBox="1"/>
            <p:nvPr/>
          </p:nvSpPr>
          <p:spPr>
            <a:xfrm>
              <a:off x="3661257" y="1377921"/>
              <a:ext cx="1569110" cy="1307592"/>
            </a:xfrm>
            <a:prstGeom prst="rect">
              <a:avLst/>
            </a:prstGeom>
            <a:noFill/>
            <a:ln>
              <a:noFill/>
            </a:ln>
          </p:spPr>
          <p:txBody>
            <a:bodyPr anchorCtr="0" anchor="ctr" bIns="43175" lIns="241800" spcFirstLastPara="1" rIns="43175" wrap="square" tIns="43175">
              <a:noAutofit/>
            </a:bodyPr>
            <a:lstStyle/>
            <a:p>
              <a:pPr indent="0" lvl="0" marL="0" marR="0" rtl="0" algn="l">
                <a:lnSpc>
                  <a:spcPct val="90000"/>
                </a:lnSpc>
                <a:spcBef>
                  <a:spcPts val="0"/>
                </a:spcBef>
                <a:spcAft>
                  <a:spcPts val="0"/>
                </a:spcAft>
                <a:buClr>
                  <a:schemeClr val="dk1"/>
                </a:buClr>
                <a:buSzPts val="3400"/>
                <a:buFont typeface="Arial"/>
                <a:buNone/>
              </a:pPr>
              <a:r>
                <a:t/>
              </a:r>
              <a:endParaRPr b="0" i="0" sz="3400" u="none" cap="none" strike="noStrike">
                <a:solidFill>
                  <a:schemeClr val="dk1"/>
                </a:solidFill>
                <a:latin typeface="Arial"/>
                <a:ea typeface="Arial"/>
                <a:cs typeface="Arial"/>
                <a:sym typeface="Arial"/>
              </a:endParaRPr>
            </a:p>
          </p:txBody>
        </p:sp>
        <p:cxnSp>
          <p:nvCxnSpPr>
            <p:cNvPr id="170" name="Google Shape;170;p10"/>
            <p:cNvCxnSpPr/>
            <p:nvPr/>
          </p:nvCxnSpPr>
          <p:spPr>
            <a:xfrm>
              <a:off x="3268980" y="2031717"/>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171" name="Google Shape;171;p10"/>
            <p:cNvCxnSpPr/>
            <p:nvPr/>
          </p:nvCxnSpPr>
          <p:spPr>
            <a:xfrm rot="5400000">
              <a:off x="2106164" y="2245796"/>
              <a:ext cx="1373703" cy="949311"/>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177" name="Google Shape;17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178" name="Google Shape;178;p11"/>
          <p:cNvGrpSpPr/>
          <p:nvPr/>
        </p:nvGrpSpPr>
        <p:grpSpPr>
          <a:xfrm>
            <a:off x="6812280" y="435454"/>
            <a:ext cx="5230367" cy="4184293"/>
            <a:chOff x="0" y="70329"/>
            <a:chExt cx="5230367" cy="4184293"/>
          </a:xfrm>
        </p:grpSpPr>
        <p:sp>
          <p:nvSpPr>
            <p:cNvPr id="179" name="Google Shape;179;p11"/>
            <p:cNvSpPr/>
            <p:nvPr/>
          </p:nvSpPr>
          <p:spPr>
            <a:xfrm>
              <a:off x="0" y="1116402"/>
              <a:ext cx="3138220" cy="3138220"/>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1046073" y="2162476"/>
              <a:ext cx="1046073" cy="1046073"/>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txBox="1"/>
            <p:nvPr/>
          </p:nvSpPr>
          <p:spPr>
            <a:xfrm>
              <a:off x="3661257" y="70329"/>
              <a:ext cx="1569110" cy="1307592"/>
            </a:xfrm>
            <a:prstGeom prst="rect">
              <a:avLst/>
            </a:prstGeom>
            <a:noFill/>
            <a:ln>
              <a:noFill/>
            </a:ln>
          </p:spPr>
          <p:txBody>
            <a:bodyPr anchorCtr="0" anchor="ctr" bIns="40625" lIns="227575" spcFirstLastPara="1" rIns="40625" wrap="square" tIns="40625">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Who is Here</a:t>
              </a:r>
              <a:endParaRPr/>
            </a:p>
          </p:txBody>
        </p:sp>
        <p:cxnSp>
          <p:nvCxnSpPr>
            <p:cNvPr id="183" name="Google Shape;183;p11"/>
            <p:cNvCxnSpPr/>
            <p:nvPr/>
          </p:nvCxnSpPr>
          <p:spPr>
            <a:xfrm>
              <a:off x="3268980" y="72412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184" name="Google Shape;184;p11"/>
            <p:cNvCxnSpPr/>
            <p:nvPr/>
          </p:nvCxnSpPr>
          <p:spPr>
            <a:xfrm rot="5400000">
              <a:off x="1437174" y="855015"/>
              <a:ext cx="1962434" cy="1698562"/>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185" name="Google Shape;185;p11"/>
            <p:cNvSpPr/>
            <p:nvPr/>
          </p:nvSpPr>
          <p:spPr>
            <a:xfrm>
              <a:off x="3661257" y="1377921"/>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txBox="1"/>
            <p:nvPr/>
          </p:nvSpPr>
          <p:spPr>
            <a:xfrm>
              <a:off x="3661257" y="1377921"/>
              <a:ext cx="1569110" cy="1307592"/>
            </a:xfrm>
            <a:prstGeom prst="rect">
              <a:avLst/>
            </a:prstGeom>
            <a:noFill/>
            <a:ln>
              <a:noFill/>
            </a:ln>
          </p:spPr>
          <p:txBody>
            <a:bodyPr anchorCtr="0" anchor="ctr" bIns="40625" lIns="227575" spcFirstLastPara="1" rIns="40625" wrap="square" tIns="40625">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Who is Around</a:t>
              </a:r>
              <a:endParaRPr b="0" i="0" sz="3200" u="none" cap="none" strike="noStrike">
                <a:solidFill>
                  <a:schemeClr val="dk1"/>
                </a:solidFill>
                <a:latin typeface="Arial"/>
                <a:ea typeface="Arial"/>
                <a:cs typeface="Arial"/>
                <a:sym typeface="Arial"/>
              </a:endParaRPr>
            </a:p>
          </p:txBody>
        </p:sp>
        <p:cxnSp>
          <p:nvCxnSpPr>
            <p:cNvPr id="187" name="Google Shape;187;p11"/>
            <p:cNvCxnSpPr/>
            <p:nvPr/>
          </p:nvCxnSpPr>
          <p:spPr>
            <a:xfrm>
              <a:off x="3268980" y="2031717"/>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188" name="Google Shape;188;p11"/>
            <p:cNvCxnSpPr/>
            <p:nvPr/>
          </p:nvCxnSpPr>
          <p:spPr>
            <a:xfrm rot="5400000">
              <a:off x="2106164" y="2245796"/>
              <a:ext cx="1373703" cy="949311"/>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194" name="Google Shape;194;p12"/>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lt1"/>
              </a:buClr>
              <a:buSzPct val="100000"/>
              <a:buChar char="•"/>
            </a:pPr>
            <a:r>
              <a:rPr lang="en-US" sz="3900">
                <a:solidFill>
                  <a:schemeClr val="lt1"/>
                </a:solidFill>
              </a:rPr>
              <a:t>Those who are at church, connected to your LifeGroup, but are not in class. </a:t>
            </a:r>
            <a:endParaRPr/>
          </a:p>
          <a:p>
            <a:pPr indent="-228600" lvl="0" marL="228600" rtl="0" algn="l">
              <a:lnSpc>
                <a:spcPct val="90000"/>
              </a:lnSpc>
              <a:spcBef>
                <a:spcPts val="1000"/>
              </a:spcBef>
              <a:spcAft>
                <a:spcPts val="0"/>
              </a:spcAft>
              <a:buClr>
                <a:schemeClr val="lt1"/>
              </a:buClr>
              <a:buSzPct val="100000"/>
              <a:buChar char="•"/>
            </a:pPr>
            <a:r>
              <a:rPr lang="en-US" sz="3900">
                <a:solidFill>
                  <a:schemeClr val="lt1"/>
                </a:solidFill>
              </a:rPr>
              <a:t>Ex: </a:t>
            </a:r>
            <a:endParaRPr/>
          </a:p>
          <a:p>
            <a:pPr indent="-228600" lvl="1" marL="685800" rtl="0" algn="l">
              <a:lnSpc>
                <a:spcPct val="90000"/>
              </a:lnSpc>
              <a:spcBef>
                <a:spcPts val="500"/>
              </a:spcBef>
              <a:spcAft>
                <a:spcPts val="0"/>
              </a:spcAft>
              <a:buClr>
                <a:schemeClr val="lt1"/>
              </a:buClr>
              <a:buSzPct val="100000"/>
              <a:buChar char="•"/>
            </a:pPr>
            <a:r>
              <a:rPr lang="en-US" sz="3500">
                <a:solidFill>
                  <a:schemeClr val="lt1"/>
                </a:solidFill>
              </a:rPr>
              <a:t>LifeGroup attendees who serve in other church ministries that take them away from the LifeGroup hour.</a:t>
            </a:r>
            <a:endParaRPr/>
          </a:p>
          <a:p>
            <a:pPr indent="-228600" lvl="1" marL="685800" rtl="0" algn="l">
              <a:lnSpc>
                <a:spcPct val="90000"/>
              </a:lnSpc>
              <a:spcBef>
                <a:spcPts val="500"/>
              </a:spcBef>
              <a:spcAft>
                <a:spcPts val="0"/>
              </a:spcAft>
              <a:buClr>
                <a:schemeClr val="lt1"/>
              </a:buClr>
              <a:buSzPct val="100000"/>
              <a:buChar char="•"/>
            </a:pPr>
            <a:r>
              <a:rPr lang="en-US" sz="3500">
                <a:solidFill>
                  <a:schemeClr val="lt1"/>
                </a:solidFill>
              </a:rPr>
              <a:t>Infrequent/non repeat guests who attend services but are not committed to LifeGroups. </a:t>
            </a:r>
            <a:endParaRPr/>
          </a:p>
          <a:p>
            <a:pPr indent="0" lvl="0" marL="0" rtl="0" algn="l">
              <a:lnSpc>
                <a:spcPct val="90000"/>
              </a:lnSpc>
              <a:spcBef>
                <a:spcPts val="1000"/>
              </a:spcBef>
              <a:spcAft>
                <a:spcPts val="0"/>
              </a:spcAft>
              <a:buClr>
                <a:schemeClr val="dk1"/>
              </a:buClr>
              <a:buSzPct val="100000"/>
              <a:buNone/>
            </a:pPr>
            <a:r>
              <a:t/>
            </a:r>
            <a:endParaRPr/>
          </a:p>
        </p:txBody>
      </p:sp>
      <p:grpSp>
        <p:nvGrpSpPr>
          <p:cNvPr id="195" name="Google Shape;195;p12"/>
          <p:cNvGrpSpPr/>
          <p:nvPr/>
        </p:nvGrpSpPr>
        <p:grpSpPr>
          <a:xfrm>
            <a:off x="6812280" y="435454"/>
            <a:ext cx="5230367" cy="4184293"/>
            <a:chOff x="0" y="70329"/>
            <a:chExt cx="5230367" cy="4184293"/>
          </a:xfrm>
        </p:grpSpPr>
        <p:sp>
          <p:nvSpPr>
            <p:cNvPr id="196" name="Google Shape;196;p12"/>
            <p:cNvSpPr/>
            <p:nvPr/>
          </p:nvSpPr>
          <p:spPr>
            <a:xfrm>
              <a:off x="0" y="1116402"/>
              <a:ext cx="3138220" cy="3138220"/>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2"/>
            <p:cNvSpPr/>
            <p:nvPr/>
          </p:nvSpPr>
          <p:spPr>
            <a:xfrm>
              <a:off x="1046073" y="2162476"/>
              <a:ext cx="1046073" cy="1046073"/>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
            <p:cNvSpPr txBox="1"/>
            <p:nvPr/>
          </p:nvSpPr>
          <p:spPr>
            <a:xfrm>
              <a:off x="3661257" y="70329"/>
              <a:ext cx="1569110" cy="1307592"/>
            </a:xfrm>
            <a:prstGeom prst="rect">
              <a:avLst/>
            </a:prstGeom>
            <a:noFill/>
            <a:ln>
              <a:noFill/>
            </a:ln>
          </p:spPr>
          <p:txBody>
            <a:bodyPr anchorCtr="0" anchor="ctr" bIns="40625" lIns="227575" spcFirstLastPara="1" rIns="40625" wrap="square" tIns="40625">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Who is Here</a:t>
              </a:r>
              <a:endParaRPr/>
            </a:p>
          </p:txBody>
        </p:sp>
        <p:cxnSp>
          <p:nvCxnSpPr>
            <p:cNvPr id="200" name="Google Shape;200;p12"/>
            <p:cNvCxnSpPr/>
            <p:nvPr/>
          </p:nvCxnSpPr>
          <p:spPr>
            <a:xfrm>
              <a:off x="3268980" y="72412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01" name="Google Shape;201;p12"/>
            <p:cNvCxnSpPr/>
            <p:nvPr/>
          </p:nvCxnSpPr>
          <p:spPr>
            <a:xfrm rot="5400000">
              <a:off x="1437174" y="855015"/>
              <a:ext cx="1962434" cy="1698562"/>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02" name="Google Shape;202;p12"/>
            <p:cNvSpPr/>
            <p:nvPr/>
          </p:nvSpPr>
          <p:spPr>
            <a:xfrm>
              <a:off x="3661257" y="1377921"/>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
            <p:cNvSpPr txBox="1"/>
            <p:nvPr/>
          </p:nvSpPr>
          <p:spPr>
            <a:xfrm>
              <a:off x="3661257" y="1377921"/>
              <a:ext cx="1569110" cy="1307592"/>
            </a:xfrm>
            <a:prstGeom prst="rect">
              <a:avLst/>
            </a:prstGeom>
            <a:noFill/>
            <a:ln>
              <a:noFill/>
            </a:ln>
          </p:spPr>
          <p:txBody>
            <a:bodyPr anchorCtr="0" anchor="ctr" bIns="40625" lIns="227575" spcFirstLastPara="1" rIns="40625" wrap="square" tIns="40625">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Who is Around</a:t>
              </a:r>
              <a:endParaRPr b="0" i="0" sz="3200" u="none" cap="none" strike="noStrike">
                <a:solidFill>
                  <a:schemeClr val="dk1"/>
                </a:solidFill>
                <a:latin typeface="Arial"/>
                <a:ea typeface="Arial"/>
                <a:cs typeface="Arial"/>
                <a:sym typeface="Arial"/>
              </a:endParaRPr>
            </a:p>
          </p:txBody>
        </p:sp>
        <p:cxnSp>
          <p:nvCxnSpPr>
            <p:cNvPr id="204" name="Google Shape;204;p12"/>
            <p:cNvCxnSpPr/>
            <p:nvPr/>
          </p:nvCxnSpPr>
          <p:spPr>
            <a:xfrm>
              <a:off x="3268980" y="2031717"/>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05" name="Google Shape;205;p12"/>
            <p:cNvCxnSpPr/>
            <p:nvPr/>
          </p:nvCxnSpPr>
          <p:spPr>
            <a:xfrm rot="5400000">
              <a:off x="2106164" y="2245796"/>
              <a:ext cx="1373703" cy="949311"/>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211" name="Google Shape;211;p13"/>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fontScale="77500" lnSpcReduction="20000"/>
          </a:bodyPr>
          <a:lstStyle/>
          <a:p>
            <a:pPr indent="-228631" lvl="0" marL="228600" rtl="0" algn="l">
              <a:lnSpc>
                <a:spcPct val="90000"/>
              </a:lnSpc>
              <a:spcBef>
                <a:spcPts val="0"/>
              </a:spcBef>
              <a:spcAft>
                <a:spcPts val="0"/>
              </a:spcAft>
              <a:buClr>
                <a:schemeClr val="lt1"/>
              </a:buClr>
              <a:buSzPct val="100000"/>
              <a:buChar char="•"/>
            </a:pPr>
            <a:r>
              <a:rPr lang="en-US" sz="4100">
                <a:solidFill>
                  <a:schemeClr val="lt1"/>
                </a:solidFill>
              </a:rPr>
              <a:t>Things to look for:</a:t>
            </a:r>
            <a:endParaRPr/>
          </a:p>
          <a:p>
            <a:pPr indent="-228600" lvl="1" marL="685800" rtl="0" algn="l">
              <a:lnSpc>
                <a:spcPct val="90000"/>
              </a:lnSpc>
              <a:spcBef>
                <a:spcPts val="500"/>
              </a:spcBef>
              <a:spcAft>
                <a:spcPts val="0"/>
              </a:spcAft>
              <a:buClr>
                <a:schemeClr val="lt1"/>
              </a:buClr>
              <a:buSzPct val="100000"/>
              <a:buChar char="•"/>
            </a:pPr>
            <a:r>
              <a:rPr lang="en-US" sz="3600">
                <a:solidFill>
                  <a:schemeClr val="lt1"/>
                </a:solidFill>
              </a:rPr>
              <a:t>For Members: Are they serving in other ministries? How are they connecting outside of Sunday morning with Group activities? Are they communicating what is going on in their lives?</a:t>
            </a:r>
            <a:endParaRPr/>
          </a:p>
          <a:p>
            <a:pPr indent="-228600" lvl="1" marL="685800" rtl="0" algn="l">
              <a:lnSpc>
                <a:spcPct val="90000"/>
              </a:lnSpc>
              <a:spcBef>
                <a:spcPts val="500"/>
              </a:spcBef>
              <a:spcAft>
                <a:spcPts val="0"/>
              </a:spcAft>
              <a:buClr>
                <a:schemeClr val="lt1"/>
              </a:buClr>
              <a:buSzPct val="100000"/>
              <a:buChar char="•"/>
            </a:pPr>
            <a:r>
              <a:rPr lang="en-US" sz="3600">
                <a:solidFill>
                  <a:schemeClr val="lt1"/>
                </a:solidFill>
              </a:rPr>
              <a:t>For Guests: Were they greeted hospitably? Did they connect well with anyone when they visited? Did they give any reasons for not coming back?</a:t>
            </a:r>
            <a:endParaRPr/>
          </a:p>
          <a:p>
            <a:pPr indent="-90804" lvl="0" marL="228600" rtl="0" algn="l">
              <a:lnSpc>
                <a:spcPct val="90000"/>
              </a:lnSpc>
              <a:spcBef>
                <a:spcPts val="1000"/>
              </a:spcBef>
              <a:spcAft>
                <a:spcPts val="0"/>
              </a:spcAft>
              <a:buClr>
                <a:schemeClr val="dk1"/>
              </a:buClr>
              <a:buSzPct val="100000"/>
              <a:buNone/>
            </a:pPr>
            <a:r>
              <a:t/>
            </a:r>
            <a:endParaRPr/>
          </a:p>
        </p:txBody>
      </p:sp>
      <p:grpSp>
        <p:nvGrpSpPr>
          <p:cNvPr id="212" name="Google Shape;212;p13"/>
          <p:cNvGrpSpPr/>
          <p:nvPr/>
        </p:nvGrpSpPr>
        <p:grpSpPr>
          <a:xfrm>
            <a:off x="6812280" y="435454"/>
            <a:ext cx="5230367" cy="4184293"/>
            <a:chOff x="0" y="70329"/>
            <a:chExt cx="5230367" cy="4184293"/>
          </a:xfrm>
        </p:grpSpPr>
        <p:sp>
          <p:nvSpPr>
            <p:cNvPr id="213" name="Google Shape;213;p13"/>
            <p:cNvSpPr/>
            <p:nvPr/>
          </p:nvSpPr>
          <p:spPr>
            <a:xfrm>
              <a:off x="0" y="1116402"/>
              <a:ext cx="3138220" cy="3138220"/>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1046073" y="2162476"/>
              <a:ext cx="1046073" cy="1046073"/>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txBox="1"/>
            <p:nvPr/>
          </p:nvSpPr>
          <p:spPr>
            <a:xfrm>
              <a:off x="3661257" y="70329"/>
              <a:ext cx="1569110" cy="1307592"/>
            </a:xfrm>
            <a:prstGeom prst="rect">
              <a:avLst/>
            </a:prstGeom>
            <a:noFill/>
            <a:ln>
              <a:noFill/>
            </a:ln>
          </p:spPr>
          <p:txBody>
            <a:bodyPr anchorCtr="0" anchor="ctr" bIns="40625" lIns="227575" spcFirstLastPara="1" rIns="40625" wrap="square" tIns="40625">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Who is Here</a:t>
              </a:r>
              <a:endParaRPr/>
            </a:p>
          </p:txBody>
        </p:sp>
        <p:cxnSp>
          <p:nvCxnSpPr>
            <p:cNvPr id="217" name="Google Shape;217;p13"/>
            <p:cNvCxnSpPr/>
            <p:nvPr/>
          </p:nvCxnSpPr>
          <p:spPr>
            <a:xfrm>
              <a:off x="3268980" y="72412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18" name="Google Shape;218;p13"/>
            <p:cNvCxnSpPr/>
            <p:nvPr/>
          </p:nvCxnSpPr>
          <p:spPr>
            <a:xfrm rot="5400000">
              <a:off x="1437174" y="855015"/>
              <a:ext cx="1962434" cy="1698562"/>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19" name="Google Shape;219;p13"/>
            <p:cNvSpPr/>
            <p:nvPr/>
          </p:nvSpPr>
          <p:spPr>
            <a:xfrm>
              <a:off x="3661257" y="1377921"/>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txBox="1"/>
            <p:nvPr/>
          </p:nvSpPr>
          <p:spPr>
            <a:xfrm>
              <a:off x="3661257" y="1377921"/>
              <a:ext cx="1569110" cy="1307592"/>
            </a:xfrm>
            <a:prstGeom prst="rect">
              <a:avLst/>
            </a:prstGeom>
            <a:noFill/>
            <a:ln>
              <a:noFill/>
            </a:ln>
          </p:spPr>
          <p:txBody>
            <a:bodyPr anchorCtr="0" anchor="ctr" bIns="40625" lIns="227575" spcFirstLastPara="1" rIns="40625" wrap="square" tIns="40625">
              <a:noAutofit/>
            </a:bodyPr>
            <a:lstStyle/>
            <a:p>
              <a:pPr indent="0" lvl="0" marL="0" marR="0" rtl="0" algn="l">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Who is Around</a:t>
              </a:r>
              <a:endParaRPr b="0" i="0" sz="3200" u="none" cap="none" strike="noStrike">
                <a:solidFill>
                  <a:schemeClr val="dk1"/>
                </a:solidFill>
                <a:latin typeface="Arial"/>
                <a:ea typeface="Arial"/>
                <a:cs typeface="Arial"/>
                <a:sym typeface="Arial"/>
              </a:endParaRPr>
            </a:p>
          </p:txBody>
        </p:sp>
        <p:cxnSp>
          <p:nvCxnSpPr>
            <p:cNvPr id="221" name="Google Shape;221;p13"/>
            <p:cNvCxnSpPr/>
            <p:nvPr/>
          </p:nvCxnSpPr>
          <p:spPr>
            <a:xfrm>
              <a:off x="3268980" y="2031717"/>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22" name="Google Shape;222;p13"/>
            <p:cNvCxnSpPr/>
            <p:nvPr/>
          </p:nvCxnSpPr>
          <p:spPr>
            <a:xfrm rot="5400000">
              <a:off x="2106164" y="2245796"/>
              <a:ext cx="1373703" cy="949311"/>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228" name="Google Shape;22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229" name="Google Shape;229;p14"/>
          <p:cNvGrpSpPr/>
          <p:nvPr/>
        </p:nvGrpSpPr>
        <p:grpSpPr>
          <a:xfrm>
            <a:off x="6812280" y="435454"/>
            <a:ext cx="5230367" cy="4184293"/>
            <a:chOff x="0" y="70329"/>
            <a:chExt cx="5230367" cy="4184293"/>
          </a:xfrm>
        </p:grpSpPr>
        <p:sp>
          <p:nvSpPr>
            <p:cNvPr id="230" name="Google Shape;230;p14"/>
            <p:cNvSpPr/>
            <p:nvPr/>
          </p:nvSpPr>
          <p:spPr>
            <a:xfrm>
              <a:off x="0" y="1116402"/>
              <a:ext cx="3138220" cy="3138220"/>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a:off x="627644" y="1744047"/>
              <a:ext cx="1882932" cy="1882932"/>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a:off x="1255288" y="2371691"/>
              <a:ext cx="627644" cy="627644"/>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a:off x="3661257" y="70329"/>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txBox="1"/>
            <p:nvPr/>
          </p:nvSpPr>
          <p:spPr>
            <a:xfrm>
              <a:off x="3661257" y="70329"/>
              <a:ext cx="1569110" cy="915314"/>
            </a:xfrm>
            <a:prstGeom prst="rect">
              <a:avLst/>
            </a:prstGeom>
            <a:noFill/>
            <a:ln>
              <a:noFill/>
            </a:ln>
          </p:spPr>
          <p:txBody>
            <a:bodyPr anchorCtr="0" anchor="ctr" bIns="36825" lIns="206225" spcFirstLastPara="1" rIns="36825" wrap="square" tIns="36825">
              <a:noAutofit/>
            </a:bodyPr>
            <a:lstStyle/>
            <a:p>
              <a:pPr indent="0" lvl="0" marL="0" marR="0" rtl="0" algn="l">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Who is Here</a:t>
              </a:r>
              <a:endParaRPr/>
            </a:p>
          </p:txBody>
        </p:sp>
        <p:cxnSp>
          <p:nvCxnSpPr>
            <p:cNvPr id="235" name="Google Shape;235;p14"/>
            <p:cNvCxnSpPr/>
            <p:nvPr/>
          </p:nvCxnSpPr>
          <p:spPr>
            <a:xfrm>
              <a:off x="3268980" y="52798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36" name="Google Shape;236;p14"/>
            <p:cNvCxnSpPr/>
            <p:nvPr/>
          </p:nvCxnSpPr>
          <p:spPr>
            <a:xfrm rot="5400000">
              <a:off x="1339758" y="757861"/>
              <a:ext cx="2157003" cy="169830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37" name="Google Shape;237;p14"/>
            <p:cNvSpPr/>
            <p:nvPr/>
          </p:nvSpPr>
          <p:spPr>
            <a:xfrm>
              <a:off x="3661257" y="985643"/>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txBox="1"/>
            <p:nvPr/>
          </p:nvSpPr>
          <p:spPr>
            <a:xfrm>
              <a:off x="3661257" y="985643"/>
              <a:ext cx="1569110" cy="915314"/>
            </a:xfrm>
            <a:prstGeom prst="rect">
              <a:avLst/>
            </a:prstGeom>
            <a:noFill/>
            <a:ln>
              <a:noFill/>
            </a:ln>
          </p:spPr>
          <p:txBody>
            <a:bodyPr anchorCtr="0" anchor="ctr" bIns="36825" lIns="206225" spcFirstLastPara="1" rIns="36825" wrap="square" tIns="36825">
              <a:noAutofit/>
            </a:bodyPr>
            <a:lstStyle/>
            <a:p>
              <a:pPr indent="0" lvl="0" marL="0" marR="0" rtl="0" algn="l">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Who is Around</a:t>
              </a:r>
              <a:endParaRPr/>
            </a:p>
          </p:txBody>
        </p:sp>
        <p:cxnSp>
          <p:nvCxnSpPr>
            <p:cNvPr id="239" name="Google Shape;239;p14"/>
            <p:cNvCxnSpPr/>
            <p:nvPr/>
          </p:nvCxnSpPr>
          <p:spPr>
            <a:xfrm>
              <a:off x="3268980" y="1443300"/>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40" name="Google Shape;240;p14"/>
            <p:cNvCxnSpPr/>
            <p:nvPr/>
          </p:nvCxnSpPr>
          <p:spPr>
            <a:xfrm rot="5400000">
              <a:off x="1802750" y="1658896"/>
              <a:ext cx="1680831" cy="124848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41" name="Google Shape;241;p14"/>
            <p:cNvSpPr/>
            <p:nvPr/>
          </p:nvSpPr>
          <p:spPr>
            <a:xfrm>
              <a:off x="3661257" y="1900958"/>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txBox="1"/>
            <p:nvPr/>
          </p:nvSpPr>
          <p:spPr>
            <a:xfrm>
              <a:off x="3661257" y="1900958"/>
              <a:ext cx="1569110" cy="915314"/>
            </a:xfrm>
            <a:prstGeom prst="rect">
              <a:avLst/>
            </a:prstGeom>
            <a:noFill/>
            <a:ln>
              <a:noFill/>
            </a:ln>
          </p:spPr>
          <p:txBody>
            <a:bodyPr anchorCtr="0" anchor="ctr" bIns="36825" lIns="206225" spcFirstLastPara="1" rIns="36825" wrap="square" tIns="36825">
              <a:noAutofit/>
            </a:bodyPr>
            <a:lstStyle/>
            <a:p>
              <a:pPr indent="0" lvl="0" marL="0" marR="0" rtl="0" algn="l">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p:txBody>
        </p:sp>
        <p:cxnSp>
          <p:nvCxnSpPr>
            <p:cNvPr id="243" name="Google Shape;243;p14"/>
            <p:cNvCxnSpPr/>
            <p:nvPr/>
          </p:nvCxnSpPr>
          <p:spPr>
            <a:xfrm>
              <a:off x="3268980" y="235861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44" name="Google Shape;244;p14"/>
            <p:cNvCxnSpPr/>
            <p:nvPr/>
          </p:nvCxnSpPr>
          <p:spPr>
            <a:xfrm rot="5400000">
              <a:off x="2266318" y="2559199"/>
              <a:ext cx="1200892" cy="798677"/>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sp>
        <p:nvSpPr>
          <p:cNvPr id="249" name="Google Shape;24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250" name="Google Shape;25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251" name="Google Shape;251;p15"/>
          <p:cNvGrpSpPr/>
          <p:nvPr/>
        </p:nvGrpSpPr>
        <p:grpSpPr>
          <a:xfrm>
            <a:off x="6812280" y="435454"/>
            <a:ext cx="5230367" cy="4184293"/>
            <a:chOff x="0" y="70329"/>
            <a:chExt cx="5230367" cy="4184293"/>
          </a:xfrm>
        </p:grpSpPr>
        <p:sp>
          <p:nvSpPr>
            <p:cNvPr id="252" name="Google Shape;252;p15"/>
            <p:cNvSpPr/>
            <p:nvPr/>
          </p:nvSpPr>
          <p:spPr>
            <a:xfrm>
              <a:off x="0" y="1116402"/>
              <a:ext cx="3138220" cy="3138220"/>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627644" y="1744047"/>
              <a:ext cx="1882932" cy="1882932"/>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1255288" y="2371691"/>
              <a:ext cx="627644" cy="627644"/>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3661257" y="70329"/>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txBox="1"/>
            <p:nvPr/>
          </p:nvSpPr>
          <p:spPr>
            <a:xfrm>
              <a:off x="3661257" y="70329"/>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Here</a:t>
              </a:r>
              <a:endParaRPr/>
            </a:p>
          </p:txBody>
        </p:sp>
        <p:cxnSp>
          <p:nvCxnSpPr>
            <p:cNvPr id="257" name="Google Shape;257;p15"/>
            <p:cNvCxnSpPr/>
            <p:nvPr/>
          </p:nvCxnSpPr>
          <p:spPr>
            <a:xfrm>
              <a:off x="3268980" y="52798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58" name="Google Shape;258;p15"/>
            <p:cNvCxnSpPr/>
            <p:nvPr/>
          </p:nvCxnSpPr>
          <p:spPr>
            <a:xfrm rot="5400000">
              <a:off x="1339758" y="757861"/>
              <a:ext cx="2157003" cy="169830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59" name="Google Shape;259;p15"/>
            <p:cNvSpPr/>
            <p:nvPr/>
          </p:nvSpPr>
          <p:spPr>
            <a:xfrm>
              <a:off x="3661257" y="985643"/>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
            <p:cNvSpPr txBox="1"/>
            <p:nvPr/>
          </p:nvSpPr>
          <p:spPr>
            <a:xfrm>
              <a:off x="3661257" y="985643"/>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Around</a:t>
              </a:r>
              <a:endParaRPr/>
            </a:p>
          </p:txBody>
        </p:sp>
        <p:cxnSp>
          <p:nvCxnSpPr>
            <p:cNvPr id="261" name="Google Shape;261;p15"/>
            <p:cNvCxnSpPr/>
            <p:nvPr/>
          </p:nvCxnSpPr>
          <p:spPr>
            <a:xfrm>
              <a:off x="3268980" y="1443300"/>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62" name="Google Shape;262;p15"/>
            <p:cNvCxnSpPr/>
            <p:nvPr/>
          </p:nvCxnSpPr>
          <p:spPr>
            <a:xfrm rot="5400000">
              <a:off x="1802750" y="1658896"/>
              <a:ext cx="1680831" cy="124848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63" name="Google Shape;263;p15"/>
            <p:cNvSpPr/>
            <p:nvPr/>
          </p:nvSpPr>
          <p:spPr>
            <a:xfrm>
              <a:off x="3661257" y="1900958"/>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txBox="1"/>
            <p:nvPr/>
          </p:nvSpPr>
          <p:spPr>
            <a:xfrm>
              <a:off x="3661257" y="1900958"/>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Not Here</a:t>
              </a:r>
              <a:endParaRPr/>
            </a:p>
          </p:txBody>
        </p:sp>
        <p:cxnSp>
          <p:nvCxnSpPr>
            <p:cNvPr id="265" name="Google Shape;265;p15"/>
            <p:cNvCxnSpPr/>
            <p:nvPr/>
          </p:nvCxnSpPr>
          <p:spPr>
            <a:xfrm>
              <a:off x="3268980" y="235861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66" name="Google Shape;266;p15"/>
            <p:cNvCxnSpPr/>
            <p:nvPr/>
          </p:nvCxnSpPr>
          <p:spPr>
            <a:xfrm rot="5400000">
              <a:off x="2266318" y="2559199"/>
              <a:ext cx="1200892" cy="798677"/>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272" name="Google Shape;272;p16"/>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200"/>
              <a:buChar char="•"/>
            </a:pPr>
            <a:r>
              <a:rPr lang="en-US" sz="3200">
                <a:solidFill>
                  <a:schemeClr val="lt1"/>
                </a:solidFill>
              </a:rPr>
              <a:t>Those who have come to church, maybe members of your Group, but are absent.</a:t>
            </a:r>
            <a:endParaRPr/>
          </a:p>
          <a:p>
            <a:pPr indent="-228600" lvl="0" marL="228600" rtl="0" algn="l">
              <a:lnSpc>
                <a:spcPct val="90000"/>
              </a:lnSpc>
              <a:spcBef>
                <a:spcPts val="1000"/>
              </a:spcBef>
              <a:spcAft>
                <a:spcPts val="0"/>
              </a:spcAft>
              <a:buClr>
                <a:schemeClr val="lt1"/>
              </a:buClr>
              <a:buSzPts val="3200"/>
              <a:buChar char="•"/>
            </a:pPr>
            <a:r>
              <a:rPr lang="en-US" sz="3200">
                <a:solidFill>
                  <a:schemeClr val="lt1"/>
                </a:solidFill>
              </a:rPr>
              <a:t>Ex: Members and guests of your LifeGroup who are/were normally attenders who are absent, especially a trend of absences, for church altogether.</a:t>
            </a:r>
            <a:endParaRPr/>
          </a:p>
        </p:txBody>
      </p:sp>
      <p:grpSp>
        <p:nvGrpSpPr>
          <p:cNvPr id="273" name="Google Shape;273;p16"/>
          <p:cNvGrpSpPr/>
          <p:nvPr/>
        </p:nvGrpSpPr>
        <p:grpSpPr>
          <a:xfrm>
            <a:off x="6812280" y="435454"/>
            <a:ext cx="5230367" cy="4184293"/>
            <a:chOff x="0" y="70329"/>
            <a:chExt cx="5230367" cy="4184293"/>
          </a:xfrm>
        </p:grpSpPr>
        <p:sp>
          <p:nvSpPr>
            <p:cNvPr id="274" name="Google Shape;274;p16"/>
            <p:cNvSpPr/>
            <p:nvPr/>
          </p:nvSpPr>
          <p:spPr>
            <a:xfrm>
              <a:off x="0" y="1116402"/>
              <a:ext cx="3138220" cy="3138220"/>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627644" y="1744047"/>
              <a:ext cx="1882932" cy="1882932"/>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1255288" y="2371691"/>
              <a:ext cx="627644" cy="627644"/>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3661257" y="70329"/>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txBox="1"/>
            <p:nvPr/>
          </p:nvSpPr>
          <p:spPr>
            <a:xfrm>
              <a:off x="3661257" y="70329"/>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Here</a:t>
              </a:r>
              <a:endParaRPr/>
            </a:p>
          </p:txBody>
        </p:sp>
        <p:cxnSp>
          <p:nvCxnSpPr>
            <p:cNvPr id="279" name="Google Shape;279;p16"/>
            <p:cNvCxnSpPr/>
            <p:nvPr/>
          </p:nvCxnSpPr>
          <p:spPr>
            <a:xfrm>
              <a:off x="3268980" y="52798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80" name="Google Shape;280;p16"/>
            <p:cNvCxnSpPr/>
            <p:nvPr/>
          </p:nvCxnSpPr>
          <p:spPr>
            <a:xfrm rot="5400000">
              <a:off x="1339758" y="757861"/>
              <a:ext cx="2157003" cy="169830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81" name="Google Shape;281;p16"/>
            <p:cNvSpPr/>
            <p:nvPr/>
          </p:nvSpPr>
          <p:spPr>
            <a:xfrm>
              <a:off x="3661257" y="985643"/>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txBox="1"/>
            <p:nvPr/>
          </p:nvSpPr>
          <p:spPr>
            <a:xfrm>
              <a:off x="3661257" y="985643"/>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Around</a:t>
              </a:r>
              <a:endParaRPr/>
            </a:p>
          </p:txBody>
        </p:sp>
        <p:cxnSp>
          <p:nvCxnSpPr>
            <p:cNvPr id="283" name="Google Shape;283;p16"/>
            <p:cNvCxnSpPr/>
            <p:nvPr/>
          </p:nvCxnSpPr>
          <p:spPr>
            <a:xfrm>
              <a:off x="3268980" y="1443300"/>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84" name="Google Shape;284;p16"/>
            <p:cNvCxnSpPr/>
            <p:nvPr/>
          </p:nvCxnSpPr>
          <p:spPr>
            <a:xfrm rot="5400000">
              <a:off x="1802750" y="1658896"/>
              <a:ext cx="1680831" cy="124848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285" name="Google Shape;285;p16"/>
            <p:cNvSpPr/>
            <p:nvPr/>
          </p:nvSpPr>
          <p:spPr>
            <a:xfrm>
              <a:off x="3661257" y="1900958"/>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txBox="1"/>
            <p:nvPr/>
          </p:nvSpPr>
          <p:spPr>
            <a:xfrm>
              <a:off x="3661257" y="1900958"/>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Not Here</a:t>
              </a:r>
              <a:endParaRPr/>
            </a:p>
          </p:txBody>
        </p:sp>
        <p:cxnSp>
          <p:nvCxnSpPr>
            <p:cNvPr id="287" name="Google Shape;287;p16"/>
            <p:cNvCxnSpPr/>
            <p:nvPr/>
          </p:nvCxnSpPr>
          <p:spPr>
            <a:xfrm>
              <a:off x="3268980" y="235861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288" name="Google Shape;288;p16"/>
            <p:cNvCxnSpPr/>
            <p:nvPr/>
          </p:nvCxnSpPr>
          <p:spPr>
            <a:xfrm rot="5400000">
              <a:off x="2266318" y="2559199"/>
              <a:ext cx="1200892" cy="798677"/>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294" name="Google Shape;294;p17"/>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3200"/>
              <a:buChar char="•"/>
            </a:pPr>
            <a:r>
              <a:rPr lang="en-US" sz="3200">
                <a:solidFill>
                  <a:schemeClr val="lt1"/>
                </a:solidFill>
              </a:rPr>
              <a:t>Things to look for:</a:t>
            </a:r>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For Members: Has something changed in their family recently, i.e. birth, loss, job, etc.? Does their family have a need that your LifeGroup can help with? </a:t>
            </a:r>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For Guests: How have your members attempted to connect with them since? Were there any issues in their experience that can be addressed?</a:t>
            </a:r>
            <a:endParaRPr/>
          </a:p>
        </p:txBody>
      </p:sp>
      <p:grpSp>
        <p:nvGrpSpPr>
          <p:cNvPr id="295" name="Google Shape;295;p17"/>
          <p:cNvGrpSpPr/>
          <p:nvPr/>
        </p:nvGrpSpPr>
        <p:grpSpPr>
          <a:xfrm>
            <a:off x="6812280" y="435454"/>
            <a:ext cx="5230367" cy="4184293"/>
            <a:chOff x="0" y="70329"/>
            <a:chExt cx="5230367" cy="4184293"/>
          </a:xfrm>
        </p:grpSpPr>
        <p:sp>
          <p:nvSpPr>
            <p:cNvPr id="296" name="Google Shape;296;p17"/>
            <p:cNvSpPr/>
            <p:nvPr/>
          </p:nvSpPr>
          <p:spPr>
            <a:xfrm>
              <a:off x="0" y="1116402"/>
              <a:ext cx="3138220" cy="3138220"/>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p:nvPr/>
          </p:nvSpPr>
          <p:spPr>
            <a:xfrm>
              <a:off x="627644" y="1744047"/>
              <a:ext cx="1882932" cy="1882932"/>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
            <p:cNvSpPr/>
            <p:nvPr/>
          </p:nvSpPr>
          <p:spPr>
            <a:xfrm>
              <a:off x="1255288" y="2371691"/>
              <a:ext cx="627644" cy="627644"/>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
            <p:cNvSpPr/>
            <p:nvPr/>
          </p:nvSpPr>
          <p:spPr>
            <a:xfrm>
              <a:off x="3661257" y="70329"/>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txBox="1"/>
            <p:nvPr/>
          </p:nvSpPr>
          <p:spPr>
            <a:xfrm>
              <a:off x="3661257" y="70329"/>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Here</a:t>
              </a:r>
              <a:endParaRPr/>
            </a:p>
          </p:txBody>
        </p:sp>
        <p:cxnSp>
          <p:nvCxnSpPr>
            <p:cNvPr id="301" name="Google Shape;301;p17"/>
            <p:cNvCxnSpPr/>
            <p:nvPr/>
          </p:nvCxnSpPr>
          <p:spPr>
            <a:xfrm>
              <a:off x="3268980" y="52798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02" name="Google Shape;302;p17"/>
            <p:cNvCxnSpPr/>
            <p:nvPr/>
          </p:nvCxnSpPr>
          <p:spPr>
            <a:xfrm rot="5400000">
              <a:off x="1339758" y="757861"/>
              <a:ext cx="2157003" cy="169830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03" name="Google Shape;303;p17"/>
            <p:cNvSpPr/>
            <p:nvPr/>
          </p:nvSpPr>
          <p:spPr>
            <a:xfrm>
              <a:off x="3661257" y="985643"/>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txBox="1"/>
            <p:nvPr/>
          </p:nvSpPr>
          <p:spPr>
            <a:xfrm>
              <a:off x="3661257" y="985643"/>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Around</a:t>
              </a:r>
              <a:endParaRPr/>
            </a:p>
          </p:txBody>
        </p:sp>
        <p:cxnSp>
          <p:nvCxnSpPr>
            <p:cNvPr id="305" name="Google Shape;305;p17"/>
            <p:cNvCxnSpPr/>
            <p:nvPr/>
          </p:nvCxnSpPr>
          <p:spPr>
            <a:xfrm>
              <a:off x="3268980" y="1443300"/>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06" name="Google Shape;306;p17"/>
            <p:cNvCxnSpPr/>
            <p:nvPr/>
          </p:nvCxnSpPr>
          <p:spPr>
            <a:xfrm rot="5400000">
              <a:off x="1802750" y="1658896"/>
              <a:ext cx="1680831" cy="124848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07" name="Google Shape;307;p17"/>
            <p:cNvSpPr/>
            <p:nvPr/>
          </p:nvSpPr>
          <p:spPr>
            <a:xfrm>
              <a:off x="3661257" y="1900958"/>
              <a:ext cx="1569110" cy="9153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txBox="1"/>
            <p:nvPr/>
          </p:nvSpPr>
          <p:spPr>
            <a:xfrm>
              <a:off x="3661257" y="1900958"/>
              <a:ext cx="1569110" cy="915314"/>
            </a:xfrm>
            <a:prstGeom prst="rect">
              <a:avLst/>
            </a:prstGeom>
            <a:noFill/>
            <a:ln>
              <a:noFill/>
            </a:ln>
          </p:spPr>
          <p:txBody>
            <a:bodyPr anchorCtr="0" anchor="ctr" bIns="34275" lIns="192000" spcFirstLastPara="1" rIns="34275" wrap="square" tIns="34275">
              <a:noAutofit/>
            </a:bodyPr>
            <a:lstStyle/>
            <a:p>
              <a:pPr indent="0" lvl="0" marL="0" marR="0" rtl="0" algn="l">
                <a:lnSpc>
                  <a:spcPct val="90000"/>
                </a:lnSpc>
                <a:spcBef>
                  <a:spcPts val="0"/>
                </a:spcBef>
                <a:spcAft>
                  <a:spcPts val="0"/>
                </a:spcAft>
                <a:buClr>
                  <a:schemeClr val="lt1"/>
                </a:buClr>
                <a:buSzPts val="2700"/>
                <a:buFont typeface="Arial"/>
                <a:buNone/>
              </a:pPr>
              <a:r>
                <a:rPr b="0" i="0" lang="en-US" sz="2700" u="none" cap="none" strike="noStrike">
                  <a:solidFill>
                    <a:schemeClr val="lt1"/>
                  </a:solidFill>
                  <a:latin typeface="Arial"/>
                  <a:ea typeface="Arial"/>
                  <a:cs typeface="Arial"/>
                  <a:sym typeface="Arial"/>
                </a:rPr>
                <a:t>Who is Not Here</a:t>
              </a:r>
              <a:endParaRPr/>
            </a:p>
          </p:txBody>
        </p:sp>
        <p:cxnSp>
          <p:nvCxnSpPr>
            <p:cNvPr id="309" name="Google Shape;309;p17"/>
            <p:cNvCxnSpPr/>
            <p:nvPr/>
          </p:nvCxnSpPr>
          <p:spPr>
            <a:xfrm>
              <a:off x="3268980" y="2358615"/>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10" name="Google Shape;310;p17"/>
            <p:cNvCxnSpPr/>
            <p:nvPr/>
          </p:nvCxnSpPr>
          <p:spPr>
            <a:xfrm rot="5400000">
              <a:off x="2266318" y="2559199"/>
              <a:ext cx="1200892" cy="798677"/>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316" name="Google Shape;31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317" name="Google Shape;317;p18"/>
          <p:cNvGrpSpPr/>
          <p:nvPr/>
        </p:nvGrpSpPr>
        <p:grpSpPr>
          <a:xfrm>
            <a:off x="6812280" y="435454"/>
            <a:ext cx="5230367" cy="4184293"/>
            <a:chOff x="0" y="70329"/>
            <a:chExt cx="5230367" cy="4184293"/>
          </a:xfrm>
        </p:grpSpPr>
        <p:sp>
          <p:nvSpPr>
            <p:cNvPr id="318" name="Google Shape;318;p18"/>
            <p:cNvSpPr/>
            <p:nvPr/>
          </p:nvSpPr>
          <p:spPr>
            <a:xfrm>
              <a:off x="0" y="1116402"/>
              <a:ext cx="3138220" cy="3138220"/>
            </a:xfrm>
            <a:prstGeom prst="ellipse">
              <a:avLst/>
            </a:prstGeom>
            <a:solidFill>
              <a:srgbClr val="79E5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p:nvPr/>
          </p:nvSpPr>
          <p:spPr>
            <a:xfrm>
              <a:off x="448504" y="1564906"/>
              <a:ext cx="2241212" cy="2241212"/>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p:nvPr/>
          </p:nvSpPr>
          <p:spPr>
            <a:xfrm>
              <a:off x="896746" y="2013149"/>
              <a:ext cx="1344727" cy="1344727"/>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8"/>
            <p:cNvSpPr/>
            <p:nvPr/>
          </p:nvSpPr>
          <p:spPr>
            <a:xfrm>
              <a:off x="1344989" y="2461392"/>
              <a:ext cx="448242" cy="448242"/>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a:off x="3661257" y="70329"/>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txBox="1"/>
            <p:nvPr/>
          </p:nvSpPr>
          <p:spPr>
            <a:xfrm>
              <a:off x="3661257" y="70329"/>
              <a:ext cx="1569110" cy="750557"/>
            </a:xfrm>
            <a:prstGeom prst="rect">
              <a:avLst/>
            </a:prstGeom>
            <a:noFill/>
            <a:ln>
              <a:noFill/>
            </a:ln>
          </p:spPr>
          <p:txBody>
            <a:bodyPr anchorCtr="0" anchor="ctr" bIns="30475" lIns="170675" spcFirstLastPara="1" rIns="30475" wrap="square" tIns="30475">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Who is Here</a:t>
              </a:r>
              <a:endParaRPr/>
            </a:p>
          </p:txBody>
        </p:sp>
        <p:cxnSp>
          <p:nvCxnSpPr>
            <p:cNvPr id="324" name="Google Shape;324;p18"/>
            <p:cNvCxnSpPr/>
            <p:nvPr/>
          </p:nvCxnSpPr>
          <p:spPr>
            <a:xfrm>
              <a:off x="3268980" y="445608"/>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25" name="Google Shape;325;p18"/>
            <p:cNvCxnSpPr/>
            <p:nvPr/>
          </p:nvCxnSpPr>
          <p:spPr>
            <a:xfrm rot="5400000">
              <a:off x="1297131" y="692743"/>
              <a:ext cx="2217676" cy="1726021"/>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26" name="Google Shape;326;p18"/>
            <p:cNvSpPr/>
            <p:nvPr/>
          </p:nvSpPr>
          <p:spPr>
            <a:xfrm>
              <a:off x="3661257" y="820887"/>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txBox="1"/>
            <p:nvPr/>
          </p:nvSpPr>
          <p:spPr>
            <a:xfrm>
              <a:off x="3661257" y="820887"/>
              <a:ext cx="1569110" cy="750557"/>
            </a:xfrm>
            <a:prstGeom prst="rect">
              <a:avLst/>
            </a:prstGeom>
            <a:noFill/>
            <a:ln>
              <a:noFill/>
            </a:ln>
          </p:spPr>
          <p:txBody>
            <a:bodyPr anchorCtr="0" anchor="ctr" bIns="30475" lIns="170675" spcFirstLastPara="1" rIns="30475" wrap="square" tIns="30475">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Who is Around</a:t>
              </a:r>
              <a:endParaRPr/>
            </a:p>
          </p:txBody>
        </p:sp>
        <p:cxnSp>
          <p:nvCxnSpPr>
            <p:cNvPr id="328" name="Google Shape;328;p18"/>
            <p:cNvCxnSpPr/>
            <p:nvPr/>
          </p:nvCxnSpPr>
          <p:spPr>
            <a:xfrm>
              <a:off x="3268980" y="119616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29" name="Google Shape;329;p18"/>
            <p:cNvCxnSpPr/>
            <p:nvPr/>
          </p:nvCxnSpPr>
          <p:spPr>
            <a:xfrm rot="5400000">
              <a:off x="1681040" y="1431009"/>
              <a:ext cx="1821214" cy="135205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30" name="Google Shape;330;p18"/>
            <p:cNvSpPr/>
            <p:nvPr/>
          </p:nvSpPr>
          <p:spPr>
            <a:xfrm>
              <a:off x="3661257" y="1571444"/>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txBox="1"/>
            <p:nvPr/>
          </p:nvSpPr>
          <p:spPr>
            <a:xfrm>
              <a:off x="3661257" y="1571444"/>
              <a:ext cx="1569110" cy="750557"/>
            </a:xfrm>
            <a:prstGeom prst="rect">
              <a:avLst/>
            </a:prstGeom>
            <a:noFill/>
            <a:ln>
              <a:noFill/>
            </a:ln>
          </p:spPr>
          <p:txBody>
            <a:bodyPr anchorCtr="0" anchor="ctr" bIns="30475" lIns="170675" spcFirstLastPara="1" rIns="30475" wrap="square" tIns="30475">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Who is Not Here</a:t>
              </a:r>
              <a:endParaRPr b="0" i="0" sz="2400" u="none" cap="none" strike="noStrike">
                <a:solidFill>
                  <a:schemeClr val="lt1"/>
                </a:solidFill>
                <a:latin typeface="Arial"/>
                <a:ea typeface="Arial"/>
                <a:cs typeface="Arial"/>
                <a:sym typeface="Arial"/>
              </a:endParaRPr>
            </a:p>
          </p:txBody>
        </p:sp>
        <p:cxnSp>
          <p:nvCxnSpPr>
            <p:cNvPr id="332" name="Google Shape;332;p18"/>
            <p:cNvCxnSpPr/>
            <p:nvPr/>
          </p:nvCxnSpPr>
          <p:spPr>
            <a:xfrm>
              <a:off x="3268980" y="1946723"/>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33" name="Google Shape;333;p18"/>
            <p:cNvCxnSpPr/>
            <p:nvPr/>
          </p:nvCxnSpPr>
          <p:spPr>
            <a:xfrm rot="5400000">
              <a:off x="2052657" y="2119064"/>
              <a:ext cx="1389185" cy="104345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34" name="Google Shape;334;p18"/>
            <p:cNvSpPr/>
            <p:nvPr/>
          </p:nvSpPr>
          <p:spPr>
            <a:xfrm>
              <a:off x="3661257" y="2322002"/>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txBox="1"/>
            <p:nvPr/>
          </p:nvSpPr>
          <p:spPr>
            <a:xfrm>
              <a:off x="3661257" y="2322002"/>
              <a:ext cx="1569110" cy="750557"/>
            </a:xfrm>
            <a:prstGeom prst="rect">
              <a:avLst/>
            </a:prstGeom>
            <a:noFill/>
            <a:ln>
              <a:noFill/>
            </a:ln>
          </p:spPr>
          <p:txBody>
            <a:bodyPr anchorCtr="0" anchor="ctr" bIns="30475" lIns="170675" spcFirstLastPara="1" rIns="30475" wrap="square" tIns="30475">
              <a:noAutofit/>
            </a:bodyPr>
            <a:lstStyle/>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cxnSp>
          <p:nvCxnSpPr>
            <p:cNvPr id="336" name="Google Shape;336;p18"/>
            <p:cNvCxnSpPr/>
            <p:nvPr/>
          </p:nvCxnSpPr>
          <p:spPr>
            <a:xfrm>
              <a:off x="3268980" y="2697281"/>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37" name="Google Shape;337;p18"/>
            <p:cNvCxnSpPr/>
            <p:nvPr/>
          </p:nvCxnSpPr>
          <p:spPr>
            <a:xfrm rot="5400000">
              <a:off x="2425164" y="2809839"/>
              <a:ext cx="954855" cy="729113"/>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1" name="Shape 341"/>
        <p:cNvGrpSpPr/>
        <p:nvPr/>
      </p:nvGrpSpPr>
      <p:grpSpPr>
        <a:xfrm>
          <a:off x="0" y="0"/>
          <a:ext cx="0" cy="0"/>
          <a:chOff x="0" y="0"/>
          <a:chExt cx="0" cy="0"/>
        </a:xfrm>
      </p:grpSpPr>
      <p:sp>
        <p:nvSpPr>
          <p:cNvPr id="342" name="Google Shape;34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343" name="Google Shape;34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344" name="Google Shape;344;p19"/>
          <p:cNvGrpSpPr/>
          <p:nvPr/>
        </p:nvGrpSpPr>
        <p:grpSpPr>
          <a:xfrm>
            <a:off x="6812280" y="435454"/>
            <a:ext cx="5230367" cy="4184293"/>
            <a:chOff x="0" y="70329"/>
            <a:chExt cx="5230367" cy="4184293"/>
          </a:xfrm>
        </p:grpSpPr>
        <p:sp>
          <p:nvSpPr>
            <p:cNvPr id="345" name="Google Shape;345;p19"/>
            <p:cNvSpPr/>
            <p:nvPr/>
          </p:nvSpPr>
          <p:spPr>
            <a:xfrm>
              <a:off x="0" y="1116402"/>
              <a:ext cx="3138220" cy="3138220"/>
            </a:xfrm>
            <a:prstGeom prst="ellipse">
              <a:avLst/>
            </a:prstGeom>
            <a:solidFill>
              <a:srgbClr val="79E5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a:off x="448504" y="1564906"/>
              <a:ext cx="2241212" cy="2241212"/>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9"/>
            <p:cNvSpPr/>
            <p:nvPr/>
          </p:nvSpPr>
          <p:spPr>
            <a:xfrm>
              <a:off x="896746" y="2013149"/>
              <a:ext cx="1344727" cy="1344727"/>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p:nvPr/>
          </p:nvSpPr>
          <p:spPr>
            <a:xfrm>
              <a:off x="1344989" y="2461392"/>
              <a:ext cx="448242" cy="448242"/>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9"/>
            <p:cNvSpPr/>
            <p:nvPr/>
          </p:nvSpPr>
          <p:spPr>
            <a:xfrm>
              <a:off x="3661257" y="70329"/>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9"/>
            <p:cNvSpPr txBox="1"/>
            <p:nvPr/>
          </p:nvSpPr>
          <p:spPr>
            <a:xfrm>
              <a:off x="3661257" y="70329"/>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Here</a:t>
              </a:r>
              <a:endParaRPr/>
            </a:p>
          </p:txBody>
        </p:sp>
        <p:cxnSp>
          <p:nvCxnSpPr>
            <p:cNvPr id="351" name="Google Shape;351;p19"/>
            <p:cNvCxnSpPr/>
            <p:nvPr/>
          </p:nvCxnSpPr>
          <p:spPr>
            <a:xfrm>
              <a:off x="3268980" y="445608"/>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52" name="Google Shape;352;p19"/>
            <p:cNvCxnSpPr/>
            <p:nvPr/>
          </p:nvCxnSpPr>
          <p:spPr>
            <a:xfrm rot="5400000">
              <a:off x="1297131" y="692743"/>
              <a:ext cx="2217676" cy="1726021"/>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53" name="Google Shape;353;p19"/>
            <p:cNvSpPr/>
            <p:nvPr/>
          </p:nvSpPr>
          <p:spPr>
            <a:xfrm>
              <a:off x="3661257" y="820887"/>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
            <p:cNvSpPr txBox="1"/>
            <p:nvPr/>
          </p:nvSpPr>
          <p:spPr>
            <a:xfrm>
              <a:off x="3661257" y="820887"/>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Around</a:t>
              </a:r>
              <a:endParaRPr/>
            </a:p>
          </p:txBody>
        </p:sp>
        <p:cxnSp>
          <p:nvCxnSpPr>
            <p:cNvPr id="355" name="Google Shape;355;p19"/>
            <p:cNvCxnSpPr/>
            <p:nvPr/>
          </p:nvCxnSpPr>
          <p:spPr>
            <a:xfrm>
              <a:off x="3268980" y="119616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56" name="Google Shape;356;p19"/>
            <p:cNvCxnSpPr/>
            <p:nvPr/>
          </p:nvCxnSpPr>
          <p:spPr>
            <a:xfrm rot="5400000">
              <a:off x="1681040" y="1431009"/>
              <a:ext cx="1821214" cy="135205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57" name="Google Shape;357;p19"/>
            <p:cNvSpPr/>
            <p:nvPr/>
          </p:nvSpPr>
          <p:spPr>
            <a:xfrm>
              <a:off x="3661257" y="1571444"/>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txBox="1"/>
            <p:nvPr/>
          </p:nvSpPr>
          <p:spPr>
            <a:xfrm>
              <a:off x="3661257" y="1571444"/>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Not Here</a:t>
              </a:r>
              <a:endParaRPr/>
            </a:p>
          </p:txBody>
        </p:sp>
        <p:cxnSp>
          <p:nvCxnSpPr>
            <p:cNvPr id="359" name="Google Shape;359;p19"/>
            <p:cNvCxnSpPr/>
            <p:nvPr/>
          </p:nvCxnSpPr>
          <p:spPr>
            <a:xfrm>
              <a:off x="3268980" y="1946723"/>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60" name="Google Shape;360;p19"/>
            <p:cNvCxnSpPr/>
            <p:nvPr/>
          </p:nvCxnSpPr>
          <p:spPr>
            <a:xfrm rot="5400000">
              <a:off x="2052657" y="2119064"/>
              <a:ext cx="1389185" cy="104345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61" name="Google Shape;361;p19"/>
            <p:cNvSpPr/>
            <p:nvPr/>
          </p:nvSpPr>
          <p:spPr>
            <a:xfrm>
              <a:off x="3661257" y="2322002"/>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9"/>
            <p:cNvSpPr txBox="1"/>
            <p:nvPr/>
          </p:nvSpPr>
          <p:spPr>
            <a:xfrm>
              <a:off x="3661257" y="2322002"/>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Has Never Been</a:t>
              </a:r>
              <a:endParaRPr/>
            </a:p>
          </p:txBody>
        </p:sp>
        <p:cxnSp>
          <p:nvCxnSpPr>
            <p:cNvPr id="363" name="Google Shape;363;p19"/>
            <p:cNvCxnSpPr/>
            <p:nvPr/>
          </p:nvCxnSpPr>
          <p:spPr>
            <a:xfrm>
              <a:off x="3268980" y="2697281"/>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64" name="Google Shape;364;p19"/>
            <p:cNvCxnSpPr/>
            <p:nvPr/>
          </p:nvCxnSpPr>
          <p:spPr>
            <a:xfrm rot="5400000">
              <a:off x="2425164" y="2809839"/>
              <a:ext cx="954855" cy="729113"/>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p:nvPr/>
        </p:nvSpPr>
        <p:spPr>
          <a:xfrm>
            <a:off x="1685972" y="3018092"/>
            <a:ext cx="8820055" cy="1243012"/>
          </a:xfrm>
          <a:prstGeom prst="rect">
            <a:avLst/>
          </a:prstGeom>
          <a:solidFill>
            <a:srgbClr val="222021"/>
          </a:solidFill>
          <a:ln cap="flat" cmpd="sng" w="19050">
            <a:solidFill>
              <a:srgbClr val="00BB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100" u="none" cap="none" strike="noStrike">
                <a:solidFill>
                  <a:schemeClr val="lt1"/>
                </a:solidFill>
                <a:latin typeface="Arial"/>
                <a:ea typeface="Arial"/>
                <a:cs typeface="Arial"/>
                <a:sym typeface="Arial"/>
              </a:rPr>
              <a:t>More Than the Spreadsheet</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Google Shape;3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370" name="Google Shape;370;p20"/>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200"/>
              <a:buChar char="•"/>
            </a:pPr>
            <a:r>
              <a:rPr lang="en-US" sz="3200">
                <a:solidFill>
                  <a:schemeClr val="lt1"/>
                </a:solidFill>
              </a:rPr>
              <a:t>Those who we have contact information for but have not been to LifeGroup.</a:t>
            </a:r>
            <a:endParaRPr/>
          </a:p>
          <a:p>
            <a:pPr indent="-228600" lvl="0" marL="228600" rtl="0" algn="l">
              <a:lnSpc>
                <a:spcPct val="90000"/>
              </a:lnSpc>
              <a:spcBef>
                <a:spcPts val="1000"/>
              </a:spcBef>
              <a:spcAft>
                <a:spcPts val="0"/>
              </a:spcAft>
              <a:buClr>
                <a:schemeClr val="lt1"/>
              </a:buClr>
              <a:buSzPts val="3200"/>
              <a:buChar char="•"/>
            </a:pPr>
            <a:r>
              <a:rPr lang="en-US" sz="3200">
                <a:solidFill>
                  <a:schemeClr val="lt1"/>
                </a:solidFill>
              </a:rPr>
              <a:t>Ex: Prospects who have not taken the step to attend group</a:t>
            </a:r>
            <a:endParaRPr/>
          </a:p>
          <a:p>
            <a:pPr indent="-50800" lvl="0" marL="228600" rtl="0" algn="l">
              <a:lnSpc>
                <a:spcPct val="90000"/>
              </a:lnSpc>
              <a:spcBef>
                <a:spcPts val="1000"/>
              </a:spcBef>
              <a:spcAft>
                <a:spcPts val="0"/>
              </a:spcAft>
              <a:buClr>
                <a:schemeClr val="dk1"/>
              </a:buClr>
              <a:buSzPts val="2800"/>
              <a:buNone/>
            </a:pPr>
            <a:r>
              <a:t/>
            </a:r>
            <a:endParaRPr/>
          </a:p>
        </p:txBody>
      </p:sp>
      <p:grpSp>
        <p:nvGrpSpPr>
          <p:cNvPr id="371" name="Google Shape;371;p20"/>
          <p:cNvGrpSpPr/>
          <p:nvPr/>
        </p:nvGrpSpPr>
        <p:grpSpPr>
          <a:xfrm>
            <a:off x="6812280" y="435454"/>
            <a:ext cx="5230367" cy="4184293"/>
            <a:chOff x="0" y="70329"/>
            <a:chExt cx="5230367" cy="4184293"/>
          </a:xfrm>
        </p:grpSpPr>
        <p:sp>
          <p:nvSpPr>
            <p:cNvPr id="372" name="Google Shape;372;p20"/>
            <p:cNvSpPr/>
            <p:nvPr/>
          </p:nvSpPr>
          <p:spPr>
            <a:xfrm>
              <a:off x="0" y="1116402"/>
              <a:ext cx="3138220" cy="3138220"/>
            </a:xfrm>
            <a:prstGeom prst="ellipse">
              <a:avLst/>
            </a:prstGeom>
            <a:solidFill>
              <a:srgbClr val="79E5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p:nvPr/>
          </p:nvSpPr>
          <p:spPr>
            <a:xfrm>
              <a:off x="448504" y="1564906"/>
              <a:ext cx="2241212" cy="2241212"/>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0"/>
            <p:cNvSpPr/>
            <p:nvPr/>
          </p:nvSpPr>
          <p:spPr>
            <a:xfrm>
              <a:off x="896746" y="2013149"/>
              <a:ext cx="1344727" cy="1344727"/>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0"/>
            <p:cNvSpPr/>
            <p:nvPr/>
          </p:nvSpPr>
          <p:spPr>
            <a:xfrm>
              <a:off x="1344989" y="2461392"/>
              <a:ext cx="448242" cy="448242"/>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p:nvPr/>
          </p:nvSpPr>
          <p:spPr>
            <a:xfrm>
              <a:off x="3661257" y="70329"/>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
            <p:cNvSpPr txBox="1"/>
            <p:nvPr/>
          </p:nvSpPr>
          <p:spPr>
            <a:xfrm>
              <a:off x="3661257" y="70329"/>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Here</a:t>
              </a:r>
              <a:endParaRPr/>
            </a:p>
          </p:txBody>
        </p:sp>
        <p:cxnSp>
          <p:nvCxnSpPr>
            <p:cNvPr id="378" name="Google Shape;378;p20"/>
            <p:cNvCxnSpPr/>
            <p:nvPr/>
          </p:nvCxnSpPr>
          <p:spPr>
            <a:xfrm>
              <a:off x="3268980" y="445608"/>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79" name="Google Shape;379;p20"/>
            <p:cNvCxnSpPr/>
            <p:nvPr/>
          </p:nvCxnSpPr>
          <p:spPr>
            <a:xfrm rot="5400000">
              <a:off x="1297131" y="692743"/>
              <a:ext cx="2217676" cy="1726021"/>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80" name="Google Shape;380;p20"/>
            <p:cNvSpPr/>
            <p:nvPr/>
          </p:nvSpPr>
          <p:spPr>
            <a:xfrm>
              <a:off x="3661257" y="820887"/>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
            <p:cNvSpPr txBox="1"/>
            <p:nvPr/>
          </p:nvSpPr>
          <p:spPr>
            <a:xfrm>
              <a:off x="3661257" y="820887"/>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Around</a:t>
              </a:r>
              <a:endParaRPr/>
            </a:p>
          </p:txBody>
        </p:sp>
        <p:cxnSp>
          <p:nvCxnSpPr>
            <p:cNvPr id="382" name="Google Shape;382;p20"/>
            <p:cNvCxnSpPr/>
            <p:nvPr/>
          </p:nvCxnSpPr>
          <p:spPr>
            <a:xfrm>
              <a:off x="3268980" y="119616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83" name="Google Shape;383;p20"/>
            <p:cNvCxnSpPr/>
            <p:nvPr/>
          </p:nvCxnSpPr>
          <p:spPr>
            <a:xfrm rot="5400000">
              <a:off x="1681040" y="1431009"/>
              <a:ext cx="1821214" cy="135205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84" name="Google Shape;384;p20"/>
            <p:cNvSpPr/>
            <p:nvPr/>
          </p:nvSpPr>
          <p:spPr>
            <a:xfrm>
              <a:off x="3661257" y="1571444"/>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
            <p:cNvSpPr txBox="1"/>
            <p:nvPr/>
          </p:nvSpPr>
          <p:spPr>
            <a:xfrm>
              <a:off x="3661257" y="1571444"/>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Not Here</a:t>
              </a:r>
              <a:endParaRPr/>
            </a:p>
          </p:txBody>
        </p:sp>
        <p:cxnSp>
          <p:nvCxnSpPr>
            <p:cNvPr id="386" name="Google Shape;386;p20"/>
            <p:cNvCxnSpPr/>
            <p:nvPr/>
          </p:nvCxnSpPr>
          <p:spPr>
            <a:xfrm>
              <a:off x="3268980" y="1946723"/>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87" name="Google Shape;387;p20"/>
            <p:cNvCxnSpPr/>
            <p:nvPr/>
          </p:nvCxnSpPr>
          <p:spPr>
            <a:xfrm rot="5400000">
              <a:off x="2052657" y="2119064"/>
              <a:ext cx="1389185" cy="104345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388" name="Google Shape;388;p20"/>
            <p:cNvSpPr/>
            <p:nvPr/>
          </p:nvSpPr>
          <p:spPr>
            <a:xfrm>
              <a:off x="3661257" y="2322002"/>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txBox="1"/>
            <p:nvPr/>
          </p:nvSpPr>
          <p:spPr>
            <a:xfrm>
              <a:off x="3661257" y="2322002"/>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Has Never Been</a:t>
              </a:r>
              <a:endParaRPr/>
            </a:p>
          </p:txBody>
        </p:sp>
        <p:cxnSp>
          <p:nvCxnSpPr>
            <p:cNvPr id="390" name="Google Shape;390;p20"/>
            <p:cNvCxnSpPr/>
            <p:nvPr/>
          </p:nvCxnSpPr>
          <p:spPr>
            <a:xfrm>
              <a:off x="3268980" y="2697281"/>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391" name="Google Shape;391;p20"/>
            <p:cNvCxnSpPr/>
            <p:nvPr/>
          </p:nvCxnSpPr>
          <p:spPr>
            <a:xfrm rot="5400000">
              <a:off x="2425164" y="2809839"/>
              <a:ext cx="954855" cy="729113"/>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397" name="Google Shape;397;p21"/>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600"/>
              <a:buChar char="•"/>
            </a:pPr>
            <a:r>
              <a:rPr lang="en-US" sz="3600">
                <a:solidFill>
                  <a:schemeClr val="lt1"/>
                </a:solidFill>
              </a:rPr>
              <a:t>Things to look for:</a:t>
            </a:r>
            <a:endParaRPr/>
          </a:p>
          <a:p>
            <a:pPr indent="-228600" lvl="1" marL="685800" rtl="0" algn="l">
              <a:lnSpc>
                <a:spcPct val="90000"/>
              </a:lnSpc>
              <a:spcBef>
                <a:spcPts val="500"/>
              </a:spcBef>
              <a:spcAft>
                <a:spcPts val="0"/>
              </a:spcAft>
              <a:buClr>
                <a:schemeClr val="lt1"/>
              </a:buClr>
              <a:buSzPts val="3200"/>
              <a:buChar char="•"/>
            </a:pPr>
            <a:r>
              <a:rPr lang="en-US" sz="3200">
                <a:solidFill>
                  <a:schemeClr val="lt1"/>
                </a:solidFill>
              </a:rPr>
              <a:t>How has your LifeGroup tried to connect with them and invite them to both Sundays and other gatherings during the week?</a:t>
            </a:r>
            <a:endParaRPr/>
          </a:p>
          <a:p>
            <a:pPr indent="-228600" lvl="1" marL="685800" rtl="0" algn="l">
              <a:lnSpc>
                <a:spcPct val="90000"/>
              </a:lnSpc>
              <a:spcBef>
                <a:spcPts val="500"/>
              </a:spcBef>
              <a:spcAft>
                <a:spcPts val="0"/>
              </a:spcAft>
              <a:buClr>
                <a:schemeClr val="lt1"/>
              </a:buClr>
              <a:buSzPts val="3200"/>
              <a:buChar char="•"/>
            </a:pPr>
            <a:r>
              <a:rPr lang="en-US" sz="3200">
                <a:solidFill>
                  <a:schemeClr val="lt1"/>
                </a:solidFill>
              </a:rPr>
              <a:t>How long have they been on your contact list and not responded?</a:t>
            </a:r>
            <a:endParaRPr/>
          </a:p>
        </p:txBody>
      </p:sp>
      <p:grpSp>
        <p:nvGrpSpPr>
          <p:cNvPr id="398" name="Google Shape;398;p21"/>
          <p:cNvGrpSpPr/>
          <p:nvPr/>
        </p:nvGrpSpPr>
        <p:grpSpPr>
          <a:xfrm>
            <a:off x="6812280" y="435454"/>
            <a:ext cx="5230367" cy="4184293"/>
            <a:chOff x="0" y="70329"/>
            <a:chExt cx="5230367" cy="4184293"/>
          </a:xfrm>
        </p:grpSpPr>
        <p:sp>
          <p:nvSpPr>
            <p:cNvPr id="399" name="Google Shape;399;p21"/>
            <p:cNvSpPr/>
            <p:nvPr/>
          </p:nvSpPr>
          <p:spPr>
            <a:xfrm>
              <a:off x="0" y="1116402"/>
              <a:ext cx="3138220" cy="3138220"/>
            </a:xfrm>
            <a:prstGeom prst="ellipse">
              <a:avLst/>
            </a:prstGeom>
            <a:solidFill>
              <a:srgbClr val="79E5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p:nvPr/>
          </p:nvSpPr>
          <p:spPr>
            <a:xfrm>
              <a:off x="448504" y="1564906"/>
              <a:ext cx="2241212" cy="2241212"/>
            </a:xfrm>
            <a:prstGeom prst="ellipse">
              <a:avLst/>
            </a:prstGeom>
            <a:solidFill>
              <a:srgbClr val="00C4F2"/>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1"/>
            <p:cNvSpPr/>
            <p:nvPr/>
          </p:nvSpPr>
          <p:spPr>
            <a:xfrm>
              <a:off x="896746" y="2013149"/>
              <a:ext cx="1344727" cy="1344727"/>
            </a:xfrm>
            <a:prstGeom prst="ellipse">
              <a:avLst/>
            </a:prstGeom>
            <a:solidFill>
              <a:srgbClr val="81E7FF"/>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p:nvPr/>
          </p:nvSpPr>
          <p:spPr>
            <a:xfrm>
              <a:off x="1344989" y="2461392"/>
              <a:ext cx="448242" cy="448242"/>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p:nvPr/>
          </p:nvSpPr>
          <p:spPr>
            <a:xfrm>
              <a:off x="3661257" y="70329"/>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1"/>
            <p:cNvSpPr txBox="1"/>
            <p:nvPr/>
          </p:nvSpPr>
          <p:spPr>
            <a:xfrm>
              <a:off x="3661257" y="70329"/>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Here</a:t>
              </a:r>
              <a:endParaRPr/>
            </a:p>
          </p:txBody>
        </p:sp>
        <p:cxnSp>
          <p:nvCxnSpPr>
            <p:cNvPr id="405" name="Google Shape;405;p21"/>
            <p:cNvCxnSpPr/>
            <p:nvPr/>
          </p:nvCxnSpPr>
          <p:spPr>
            <a:xfrm>
              <a:off x="3268980" y="445608"/>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406" name="Google Shape;406;p21"/>
            <p:cNvCxnSpPr/>
            <p:nvPr/>
          </p:nvCxnSpPr>
          <p:spPr>
            <a:xfrm rot="5400000">
              <a:off x="1297131" y="692743"/>
              <a:ext cx="2217676" cy="1726021"/>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407" name="Google Shape;407;p21"/>
            <p:cNvSpPr/>
            <p:nvPr/>
          </p:nvSpPr>
          <p:spPr>
            <a:xfrm>
              <a:off x="3661257" y="820887"/>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1"/>
            <p:cNvSpPr txBox="1"/>
            <p:nvPr/>
          </p:nvSpPr>
          <p:spPr>
            <a:xfrm>
              <a:off x="3661257" y="820887"/>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Around</a:t>
              </a:r>
              <a:endParaRPr/>
            </a:p>
          </p:txBody>
        </p:sp>
        <p:cxnSp>
          <p:nvCxnSpPr>
            <p:cNvPr id="409" name="Google Shape;409;p21"/>
            <p:cNvCxnSpPr/>
            <p:nvPr/>
          </p:nvCxnSpPr>
          <p:spPr>
            <a:xfrm>
              <a:off x="3268980" y="1196166"/>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410" name="Google Shape;410;p21"/>
            <p:cNvCxnSpPr/>
            <p:nvPr/>
          </p:nvCxnSpPr>
          <p:spPr>
            <a:xfrm rot="5400000">
              <a:off x="1681040" y="1431009"/>
              <a:ext cx="1821214" cy="1352050"/>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411" name="Google Shape;411;p21"/>
            <p:cNvSpPr/>
            <p:nvPr/>
          </p:nvSpPr>
          <p:spPr>
            <a:xfrm>
              <a:off x="3661257" y="1571444"/>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1"/>
            <p:cNvSpPr txBox="1"/>
            <p:nvPr/>
          </p:nvSpPr>
          <p:spPr>
            <a:xfrm>
              <a:off x="3661257" y="1571444"/>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is Not Here</a:t>
              </a:r>
              <a:endParaRPr/>
            </a:p>
          </p:txBody>
        </p:sp>
        <p:cxnSp>
          <p:nvCxnSpPr>
            <p:cNvPr id="413" name="Google Shape;413;p21"/>
            <p:cNvCxnSpPr/>
            <p:nvPr/>
          </p:nvCxnSpPr>
          <p:spPr>
            <a:xfrm>
              <a:off x="3268980" y="1946723"/>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414" name="Google Shape;414;p21"/>
            <p:cNvCxnSpPr/>
            <p:nvPr/>
          </p:nvCxnSpPr>
          <p:spPr>
            <a:xfrm rot="5400000">
              <a:off x="2052657" y="2119064"/>
              <a:ext cx="1389185" cy="1043458"/>
            </a:xfrm>
            <a:prstGeom prst="straightConnector1">
              <a:avLst/>
            </a:prstGeom>
            <a:solidFill>
              <a:srgbClr val="126082"/>
            </a:solidFill>
            <a:ln cap="flat" cmpd="sng" w="19050">
              <a:solidFill>
                <a:srgbClr val="BAC4CC"/>
              </a:solidFill>
              <a:prstDash val="solid"/>
              <a:miter lim="800000"/>
              <a:headEnd len="sm" w="sm" type="none"/>
              <a:tailEnd len="sm" w="sm" type="none"/>
            </a:ln>
          </p:spPr>
        </p:cxnSp>
        <p:sp>
          <p:nvSpPr>
            <p:cNvPr id="415" name="Google Shape;415;p21"/>
            <p:cNvSpPr/>
            <p:nvPr/>
          </p:nvSpPr>
          <p:spPr>
            <a:xfrm>
              <a:off x="3661257" y="2322002"/>
              <a:ext cx="1569110" cy="7505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txBox="1"/>
            <p:nvPr/>
          </p:nvSpPr>
          <p:spPr>
            <a:xfrm>
              <a:off x="3661257" y="2322002"/>
              <a:ext cx="1569110" cy="750557"/>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Who Has Never Been</a:t>
              </a:r>
              <a:endParaRPr/>
            </a:p>
          </p:txBody>
        </p:sp>
        <p:cxnSp>
          <p:nvCxnSpPr>
            <p:cNvPr id="417" name="Google Shape;417;p21"/>
            <p:cNvCxnSpPr/>
            <p:nvPr/>
          </p:nvCxnSpPr>
          <p:spPr>
            <a:xfrm>
              <a:off x="3268980" y="2697281"/>
              <a:ext cx="392277" cy="0"/>
            </a:xfrm>
            <a:prstGeom prst="straightConnector1">
              <a:avLst/>
            </a:prstGeom>
            <a:solidFill>
              <a:srgbClr val="126082"/>
            </a:solidFill>
            <a:ln cap="flat" cmpd="sng" w="19050">
              <a:solidFill>
                <a:srgbClr val="BAC4CC"/>
              </a:solidFill>
              <a:prstDash val="solid"/>
              <a:miter lim="800000"/>
              <a:headEnd len="sm" w="sm" type="none"/>
              <a:tailEnd len="sm" w="sm" type="none"/>
            </a:ln>
          </p:spPr>
        </p:cxnSp>
        <p:cxnSp>
          <p:nvCxnSpPr>
            <p:cNvPr id="418" name="Google Shape;418;p21"/>
            <p:cNvCxnSpPr/>
            <p:nvPr/>
          </p:nvCxnSpPr>
          <p:spPr>
            <a:xfrm rot="5400000">
              <a:off x="2425164" y="2809839"/>
              <a:ext cx="954855" cy="729113"/>
            </a:xfrm>
            <a:prstGeom prst="straightConnector1">
              <a:avLst/>
            </a:prstGeom>
            <a:solidFill>
              <a:srgbClr val="126082"/>
            </a:solidFill>
            <a:ln cap="flat" cmpd="sng" w="19050">
              <a:solidFill>
                <a:srgbClr val="BAC4CC"/>
              </a:solidFill>
              <a:prstDash val="solid"/>
              <a:miter lim="800000"/>
              <a:headEnd len="sm" w="sm" type="none"/>
              <a:tailEnd len="sm" w="sm" type="none"/>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2" name="Shape 422"/>
        <p:cNvGrpSpPr/>
        <p:nvPr/>
      </p:nvGrpSpPr>
      <p:grpSpPr>
        <a:xfrm>
          <a:off x="0" y="0"/>
          <a:ext cx="0" cy="0"/>
          <a:chOff x="0" y="0"/>
          <a:chExt cx="0" cy="0"/>
        </a:xfrm>
      </p:grpSpPr>
      <p:sp>
        <p:nvSpPr>
          <p:cNvPr id="423" name="Google Shape;42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Resources available to help you:</a:t>
            </a:r>
            <a:endParaRPr sz="4800"/>
          </a:p>
        </p:txBody>
      </p:sp>
      <p:sp>
        <p:nvSpPr>
          <p:cNvPr id="424" name="Google Shape;424;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200"/>
              <a:buChar char="•"/>
            </a:pPr>
            <a:r>
              <a:rPr b="1" lang="en-US" sz="3200" u="sng">
                <a:solidFill>
                  <a:schemeClr val="lt1"/>
                </a:solidFill>
              </a:rPr>
              <a:t>The app </a:t>
            </a:r>
            <a:r>
              <a:rPr lang="en-US" sz="3200">
                <a:solidFill>
                  <a:schemeClr val="lt1"/>
                </a:solidFill>
              </a:rPr>
              <a:t>shows who is present on Sunday and can give contact information for the members of your LifeGroup.</a:t>
            </a:r>
            <a:endParaRPr/>
          </a:p>
          <a:p>
            <a:pPr indent="-228600" lvl="0" marL="228600" rtl="0" algn="l">
              <a:lnSpc>
                <a:spcPct val="90000"/>
              </a:lnSpc>
              <a:spcBef>
                <a:spcPts val="1000"/>
              </a:spcBef>
              <a:spcAft>
                <a:spcPts val="0"/>
              </a:spcAft>
              <a:buClr>
                <a:schemeClr val="lt1"/>
              </a:buClr>
              <a:buSzPts val="3200"/>
              <a:buChar char="•"/>
            </a:pPr>
            <a:r>
              <a:rPr b="1" lang="en-US" sz="3200" u="sng">
                <a:solidFill>
                  <a:schemeClr val="lt1"/>
                </a:solidFill>
              </a:rPr>
              <a:t>The website </a:t>
            </a:r>
            <a:r>
              <a:rPr lang="en-US" sz="3200">
                <a:solidFill>
                  <a:schemeClr val="lt1"/>
                </a:solidFill>
              </a:rPr>
              <a:t>can show people’s last attendance, the guest/prospect list, and how long they have been on your lists.</a:t>
            </a:r>
            <a:endParaRPr/>
          </a:p>
          <a:p>
            <a:pPr indent="-228600" lvl="0" marL="228600" rtl="0" algn="l">
              <a:lnSpc>
                <a:spcPct val="90000"/>
              </a:lnSpc>
              <a:spcBef>
                <a:spcPts val="1000"/>
              </a:spcBef>
              <a:spcAft>
                <a:spcPts val="0"/>
              </a:spcAft>
              <a:buClr>
                <a:schemeClr val="lt1"/>
              </a:buClr>
              <a:buSzPts val="3200"/>
              <a:buChar char="•"/>
            </a:pPr>
            <a:r>
              <a:rPr b="1" lang="en-US" sz="3200" u="sng">
                <a:solidFill>
                  <a:schemeClr val="lt1"/>
                </a:solidFill>
              </a:rPr>
              <a:t>The Adult ministry team </a:t>
            </a:r>
            <a:r>
              <a:rPr lang="en-US" sz="3200">
                <a:solidFill>
                  <a:schemeClr val="lt1"/>
                </a:solidFill>
              </a:rPr>
              <a:t>can pull information from the website in the form of spreadsheets.</a:t>
            </a:r>
            <a:endParaRPr/>
          </a:p>
        </p:txBody>
      </p:sp>
      <p:pic>
        <p:nvPicPr>
          <p:cNvPr descr="A qr code with black squares&#10;&#10;AI-generated content may be incorrect." id="425" name="Google Shape;425;p22"/>
          <p:cNvPicPr preferRelativeResize="0"/>
          <p:nvPr/>
        </p:nvPicPr>
        <p:blipFill rotWithShape="1">
          <a:blip r:embed="rId4">
            <a:alphaModFix/>
          </a:blip>
          <a:srcRect b="0" l="0" r="0" t="0"/>
          <a:stretch/>
        </p:blipFill>
        <p:spPr>
          <a:xfrm>
            <a:off x="8275320" y="4890267"/>
            <a:ext cx="1307905" cy="1286696"/>
          </a:xfrm>
          <a:prstGeom prst="rect">
            <a:avLst/>
          </a:prstGeom>
          <a:noFill/>
          <a:ln>
            <a:noFill/>
          </a:ln>
        </p:spPr>
      </p:pic>
      <p:sp>
        <p:nvSpPr>
          <p:cNvPr id="426" name="Google Shape;426;p22"/>
          <p:cNvSpPr txBox="1"/>
          <p:nvPr/>
        </p:nvSpPr>
        <p:spPr>
          <a:xfrm>
            <a:off x="3557016" y="5308497"/>
            <a:ext cx="4718304"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This QR links to helpful Touchpoint resources made by our Adult Ministry team</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Why does </a:t>
            </a:r>
            <a:r>
              <a:rPr lang="en-US" u="sng"/>
              <a:t>taking attendance </a:t>
            </a:r>
            <a:r>
              <a:rPr lang="en-US"/>
              <a:t>matter?</a:t>
            </a:r>
            <a:endParaRPr/>
          </a:p>
        </p:txBody>
      </p:sp>
      <p:sp>
        <p:nvSpPr>
          <p:cNvPr id="94" name="Google Shape;9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Why does </a:t>
            </a:r>
            <a:r>
              <a:rPr lang="en-US" u="sng"/>
              <a:t>taking attendance</a:t>
            </a:r>
            <a:r>
              <a:rPr lang="en-US"/>
              <a:t> matter?</a:t>
            </a:r>
            <a:endParaRPr/>
          </a:p>
        </p:txBody>
      </p:sp>
      <p:sp>
        <p:nvSpPr>
          <p:cNvPr id="100" name="Google Shape;10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Because using your roster and tracking attendance is important for keeping up with the coming and going of your LifeGroup, and it is also an opportunity for us to collect contact information from new and unconnected people.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Why does </a:t>
            </a:r>
            <a:r>
              <a:rPr lang="en-US" u="sng"/>
              <a:t>taking attendance</a:t>
            </a:r>
            <a:r>
              <a:rPr lang="en-US"/>
              <a:t> matter?</a:t>
            </a:r>
            <a:endParaRPr/>
          </a:p>
        </p:txBody>
      </p:sp>
      <p:sp>
        <p:nvSpPr>
          <p:cNvPr id="106" name="Google Shape;106;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Because using your roster and tracking attendance is important for keeping up with the coming and going of your LifeGroup, and it is also an opportunity for us to collect contact information from new and unconnected people. </a:t>
            </a:r>
            <a:r>
              <a:rPr b="1" lang="en-US" sz="3600" u="sng">
                <a:solidFill>
                  <a:schemeClr val="lt1"/>
                </a:solidFill>
              </a:rPr>
              <a:t>However, the most important thing is that the data we collect can be utilized to serve and minister to people.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112" name="Google Shape;11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113" name="Google Shape;113;p6"/>
          <p:cNvGrpSpPr/>
          <p:nvPr/>
        </p:nvGrpSpPr>
        <p:grpSpPr>
          <a:xfrm>
            <a:off x="6812280" y="435454"/>
            <a:ext cx="5230367" cy="4184293"/>
            <a:chOff x="0" y="70329"/>
            <a:chExt cx="5230367" cy="4184293"/>
          </a:xfrm>
        </p:grpSpPr>
        <p:sp>
          <p:nvSpPr>
            <p:cNvPr id="114" name="Google Shape;114;p6"/>
            <p:cNvSpPr/>
            <p:nvPr/>
          </p:nvSpPr>
          <p:spPr>
            <a:xfrm>
              <a:off x="0" y="1116402"/>
              <a:ext cx="3138220" cy="3138220"/>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
            <p:cNvSpPr txBox="1"/>
            <p:nvPr/>
          </p:nvSpPr>
          <p:spPr>
            <a:xfrm>
              <a:off x="3661257" y="70329"/>
              <a:ext cx="1569110" cy="1307592"/>
            </a:xfrm>
            <a:prstGeom prst="rect">
              <a:avLst/>
            </a:prstGeom>
            <a:noFill/>
            <a:ln>
              <a:noFill/>
            </a:ln>
          </p:spPr>
          <p:txBody>
            <a:bodyPr anchorCtr="0" anchor="ctr" bIns="82550" lIns="462275" spcFirstLastPara="1" rIns="82550" wrap="square" tIns="82550">
              <a:noAutofit/>
            </a:bodyPr>
            <a:lstStyle/>
            <a:p>
              <a:pPr indent="0" lvl="0" marL="0" marR="0" rtl="0" algn="l">
                <a:lnSpc>
                  <a:spcPct val="90000"/>
                </a:lnSpc>
                <a:spcBef>
                  <a:spcPts val="0"/>
                </a:spcBef>
                <a:spcAft>
                  <a:spcPts val="0"/>
                </a:spcAft>
                <a:buClr>
                  <a:schemeClr val="dk1"/>
                </a:buClr>
                <a:buSzPts val="6500"/>
                <a:buFont typeface="Arial"/>
                <a:buNone/>
              </a:pPr>
              <a:r>
                <a:t/>
              </a:r>
              <a:endParaRPr b="0" i="0" sz="6500" u="none" cap="none" strike="noStrike">
                <a:solidFill>
                  <a:schemeClr val="dk1"/>
                </a:solidFill>
                <a:latin typeface="Arial"/>
                <a:ea typeface="Arial"/>
                <a:cs typeface="Arial"/>
                <a:sym typeface="Arial"/>
              </a:endParaRPr>
            </a:p>
          </p:txBody>
        </p:sp>
        <p:cxnSp>
          <p:nvCxnSpPr>
            <p:cNvPr id="117" name="Google Shape;117;p6"/>
            <p:cNvCxnSpPr/>
            <p:nvPr/>
          </p:nvCxnSpPr>
          <p:spPr>
            <a:xfrm>
              <a:off x="3268980" y="724125"/>
              <a:ext cx="392277" cy="0"/>
            </a:xfrm>
            <a:prstGeom prst="straightConnector1">
              <a:avLst/>
            </a:prstGeom>
            <a:solidFill>
              <a:srgbClr val="126082"/>
            </a:solidFill>
            <a:ln cap="flat" cmpd="sng" w="19050">
              <a:solidFill>
                <a:srgbClr val="D0D0D0"/>
              </a:solidFill>
              <a:prstDash val="solid"/>
              <a:miter lim="800000"/>
              <a:headEnd len="sm" w="sm" type="none"/>
              <a:tailEnd len="sm" w="sm" type="none"/>
            </a:ln>
          </p:spPr>
        </p:cxnSp>
        <p:cxnSp>
          <p:nvCxnSpPr>
            <p:cNvPr id="118" name="Google Shape;118;p6"/>
            <p:cNvCxnSpPr/>
            <p:nvPr/>
          </p:nvCxnSpPr>
          <p:spPr>
            <a:xfrm rot="5400000">
              <a:off x="1437174" y="855015"/>
              <a:ext cx="1962434" cy="1698562"/>
            </a:xfrm>
            <a:prstGeom prst="straightConnector1">
              <a:avLst/>
            </a:prstGeom>
            <a:solidFill>
              <a:srgbClr val="126082"/>
            </a:solidFill>
            <a:ln cap="flat" cmpd="sng" w="19050">
              <a:solidFill>
                <a:srgbClr val="D0D0D0"/>
              </a:solidFill>
              <a:prstDash val="solid"/>
              <a:miter lim="800000"/>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124" name="Google Shape;124;p7"/>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solidFill>
                <a:schemeClr val="lt1"/>
              </a:solidFill>
            </a:endParaRPr>
          </a:p>
        </p:txBody>
      </p:sp>
      <p:grpSp>
        <p:nvGrpSpPr>
          <p:cNvPr id="125" name="Google Shape;125;p7"/>
          <p:cNvGrpSpPr/>
          <p:nvPr/>
        </p:nvGrpSpPr>
        <p:grpSpPr>
          <a:xfrm>
            <a:off x="6812280" y="435454"/>
            <a:ext cx="5230367" cy="4184293"/>
            <a:chOff x="0" y="70329"/>
            <a:chExt cx="5230367" cy="4184293"/>
          </a:xfrm>
        </p:grpSpPr>
        <p:sp>
          <p:nvSpPr>
            <p:cNvPr id="126" name="Google Shape;126;p7"/>
            <p:cNvSpPr/>
            <p:nvPr/>
          </p:nvSpPr>
          <p:spPr>
            <a:xfrm>
              <a:off x="0" y="1116402"/>
              <a:ext cx="3138220" cy="3138220"/>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txBox="1"/>
            <p:nvPr/>
          </p:nvSpPr>
          <p:spPr>
            <a:xfrm>
              <a:off x="3661257" y="70329"/>
              <a:ext cx="1569110" cy="1307592"/>
            </a:xfrm>
            <a:prstGeom prst="rect">
              <a:avLst/>
            </a:prstGeom>
            <a:noFill/>
            <a:ln>
              <a:noFill/>
            </a:ln>
          </p:spPr>
          <p:txBody>
            <a:bodyPr anchorCtr="0" anchor="ctr" bIns="43175" lIns="241800" spcFirstLastPara="1" rIns="43175" wrap="square" tIns="4317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Who is Here</a:t>
              </a:r>
              <a:endParaRPr/>
            </a:p>
          </p:txBody>
        </p:sp>
        <p:cxnSp>
          <p:nvCxnSpPr>
            <p:cNvPr id="129" name="Google Shape;129;p7"/>
            <p:cNvCxnSpPr/>
            <p:nvPr/>
          </p:nvCxnSpPr>
          <p:spPr>
            <a:xfrm>
              <a:off x="3268980" y="724125"/>
              <a:ext cx="392277" cy="0"/>
            </a:xfrm>
            <a:prstGeom prst="straightConnector1">
              <a:avLst/>
            </a:prstGeom>
            <a:solidFill>
              <a:srgbClr val="A02891"/>
            </a:solidFill>
            <a:ln cap="flat" cmpd="sng" w="19050">
              <a:solidFill>
                <a:srgbClr val="AEAEAE"/>
              </a:solidFill>
              <a:prstDash val="solid"/>
              <a:miter lim="800000"/>
              <a:headEnd len="sm" w="sm" type="none"/>
              <a:tailEnd len="sm" w="sm" type="none"/>
            </a:ln>
          </p:spPr>
        </p:cxnSp>
        <p:cxnSp>
          <p:nvCxnSpPr>
            <p:cNvPr id="130" name="Google Shape;130;p7"/>
            <p:cNvCxnSpPr/>
            <p:nvPr/>
          </p:nvCxnSpPr>
          <p:spPr>
            <a:xfrm rot="5400000">
              <a:off x="1437174" y="855015"/>
              <a:ext cx="1962434" cy="1698562"/>
            </a:xfrm>
            <a:prstGeom prst="straightConnector1">
              <a:avLst/>
            </a:prstGeom>
            <a:solidFill>
              <a:srgbClr val="A02891"/>
            </a:solidFill>
            <a:ln cap="flat" cmpd="sng" w="19050">
              <a:solidFill>
                <a:srgbClr val="AEAEAE"/>
              </a:solidFill>
              <a:prstDash val="solid"/>
              <a:miter lim="800000"/>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136" name="Google Shape;136;p8"/>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200"/>
              <a:buChar char="•"/>
            </a:pPr>
            <a:r>
              <a:rPr lang="en-US" sz="3200">
                <a:solidFill>
                  <a:schemeClr val="lt1"/>
                </a:solidFill>
              </a:rPr>
              <a:t>Those who are sitting in LifeGroup Sunday mornings.</a:t>
            </a:r>
            <a:endParaRPr/>
          </a:p>
          <a:p>
            <a:pPr indent="-228600" lvl="0" marL="228600" rtl="0" algn="l">
              <a:lnSpc>
                <a:spcPct val="90000"/>
              </a:lnSpc>
              <a:spcBef>
                <a:spcPts val="1000"/>
              </a:spcBef>
              <a:spcAft>
                <a:spcPts val="0"/>
              </a:spcAft>
              <a:buClr>
                <a:schemeClr val="lt1"/>
              </a:buClr>
              <a:buSzPts val="3200"/>
              <a:buChar char="•"/>
            </a:pPr>
            <a:r>
              <a:rPr lang="en-US" sz="3200">
                <a:solidFill>
                  <a:schemeClr val="lt1"/>
                </a:solidFill>
              </a:rPr>
              <a:t>Ex: Core LifeGroup members and frequent guests who attend most Sundays and LifeGroup events. </a:t>
            </a:r>
            <a:endParaRPr/>
          </a:p>
        </p:txBody>
      </p:sp>
      <p:grpSp>
        <p:nvGrpSpPr>
          <p:cNvPr id="137" name="Google Shape;137;p8"/>
          <p:cNvGrpSpPr/>
          <p:nvPr/>
        </p:nvGrpSpPr>
        <p:grpSpPr>
          <a:xfrm>
            <a:off x="6812280" y="435454"/>
            <a:ext cx="5230367" cy="4184293"/>
            <a:chOff x="0" y="70329"/>
            <a:chExt cx="5230367" cy="4184293"/>
          </a:xfrm>
        </p:grpSpPr>
        <p:sp>
          <p:nvSpPr>
            <p:cNvPr id="138" name="Google Shape;138;p8"/>
            <p:cNvSpPr/>
            <p:nvPr/>
          </p:nvSpPr>
          <p:spPr>
            <a:xfrm>
              <a:off x="0" y="1116402"/>
              <a:ext cx="3138220" cy="3138220"/>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txBox="1"/>
            <p:nvPr/>
          </p:nvSpPr>
          <p:spPr>
            <a:xfrm>
              <a:off x="3661257" y="70329"/>
              <a:ext cx="1569110" cy="1307592"/>
            </a:xfrm>
            <a:prstGeom prst="rect">
              <a:avLst/>
            </a:prstGeom>
            <a:noFill/>
            <a:ln>
              <a:noFill/>
            </a:ln>
          </p:spPr>
          <p:txBody>
            <a:bodyPr anchorCtr="0" anchor="ctr" bIns="43175" lIns="241800" spcFirstLastPara="1" rIns="43175" wrap="square" tIns="4317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Who is Here</a:t>
              </a:r>
              <a:endParaRPr/>
            </a:p>
          </p:txBody>
        </p:sp>
        <p:cxnSp>
          <p:nvCxnSpPr>
            <p:cNvPr id="141" name="Google Shape;141;p8"/>
            <p:cNvCxnSpPr/>
            <p:nvPr/>
          </p:nvCxnSpPr>
          <p:spPr>
            <a:xfrm>
              <a:off x="3268980" y="724125"/>
              <a:ext cx="392277" cy="0"/>
            </a:xfrm>
            <a:prstGeom prst="straightConnector1">
              <a:avLst/>
            </a:prstGeom>
            <a:solidFill>
              <a:srgbClr val="A02891"/>
            </a:solidFill>
            <a:ln cap="flat" cmpd="sng" w="19050">
              <a:solidFill>
                <a:srgbClr val="AEAEAE"/>
              </a:solidFill>
              <a:prstDash val="solid"/>
              <a:miter lim="800000"/>
              <a:headEnd len="sm" w="sm" type="none"/>
              <a:tailEnd len="sm" w="sm" type="none"/>
            </a:ln>
          </p:spPr>
        </p:cxnSp>
        <p:cxnSp>
          <p:nvCxnSpPr>
            <p:cNvPr id="142" name="Google Shape;142;p8"/>
            <p:cNvCxnSpPr/>
            <p:nvPr/>
          </p:nvCxnSpPr>
          <p:spPr>
            <a:xfrm rot="5400000">
              <a:off x="1437174" y="855015"/>
              <a:ext cx="1962434" cy="1698562"/>
            </a:xfrm>
            <a:prstGeom prst="straightConnector1">
              <a:avLst/>
            </a:prstGeom>
            <a:solidFill>
              <a:srgbClr val="A02891"/>
            </a:solidFill>
            <a:ln cap="flat" cmpd="sng" w="19050">
              <a:solidFill>
                <a:srgbClr val="AEAEAE"/>
              </a:solidFill>
              <a:prstDash val="solid"/>
              <a:miter lim="800000"/>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Connecting with Every Person</a:t>
            </a:r>
            <a:endParaRPr/>
          </a:p>
        </p:txBody>
      </p:sp>
      <p:sp>
        <p:nvSpPr>
          <p:cNvPr id="148" name="Google Shape;148;p9"/>
          <p:cNvSpPr txBox="1"/>
          <p:nvPr>
            <p:ph idx="1" type="body"/>
          </p:nvPr>
        </p:nvSpPr>
        <p:spPr>
          <a:xfrm>
            <a:off x="838200" y="1825625"/>
            <a:ext cx="597408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3600"/>
              <a:buChar char="•"/>
            </a:pPr>
            <a:r>
              <a:rPr lang="en-US" sz="3600">
                <a:solidFill>
                  <a:schemeClr val="lt1"/>
                </a:solidFill>
              </a:rPr>
              <a:t>Things to look for:</a:t>
            </a:r>
            <a:endParaRPr/>
          </a:p>
          <a:p>
            <a:pPr indent="-228600" lvl="1" marL="685800" rtl="0" algn="l">
              <a:lnSpc>
                <a:spcPct val="90000"/>
              </a:lnSpc>
              <a:spcBef>
                <a:spcPts val="500"/>
              </a:spcBef>
              <a:spcAft>
                <a:spcPts val="0"/>
              </a:spcAft>
              <a:buClr>
                <a:schemeClr val="lt1"/>
              </a:buClr>
              <a:buSzPts val="3200"/>
              <a:buChar char="•"/>
            </a:pPr>
            <a:r>
              <a:rPr lang="en-US" sz="3200">
                <a:solidFill>
                  <a:schemeClr val="lt1"/>
                </a:solidFill>
              </a:rPr>
              <a:t>How are they connecting with other LifeGroup members? Are they being engaged with, engaging others, or isolated?</a:t>
            </a:r>
            <a:endParaRPr/>
          </a:p>
          <a:p>
            <a:pPr indent="-228600" lvl="1" marL="685800" rtl="0" algn="l">
              <a:lnSpc>
                <a:spcPct val="90000"/>
              </a:lnSpc>
              <a:spcBef>
                <a:spcPts val="500"/>
              </a:spcBef>
              <a:spcAft>
                <a:spcPts val="0"/>
              </a:spcAft>
              <a:buClr>
                <a:schemeClr val="lt1"/>
              </a:buClr>
              <a:buSzPts val="3200"/>
              <a:buChar char="•"/>
            </a:pPr>
            <a:r>
              <a:rPr lang="en-US" sz="3200">
                <a:solidFill>
                  <a:schemeClr val="lt1"/>
                </a:solidFill>
              </a:rPr>
              <a:t>How is their demeanor? Any significant changes in their energy or engagement levels?</a:t>
            </a:r>
            <a:endParaRPr/>
          </a:p>
          <a:p>
            <a:pPr indent="-50800" lvl="0" marL="228600" rtl="0" algn="l">
              <a:lnSpc>
                <a:spcPct val="90000"/>
              </a:lnSpc>
              <a:spcBef>
                <a:spcPts val="1000"/>
              </a:spcBef>
              <a:spcAft>
                <a:spcPts val="0"/>
              </a:spcAft>
              <a:buClr>
                <a:schemeClr val="dk1"/>
              </a:buClr>
              <a:buSzPts val="2800"/>
              <a:buNone/>
            </a:pPr>
            <a:r>
              <a:t/>
            </a:r>
            <a:endParaRPr/>
          </a:p>
        </p:txBody>
      </p:sp>
      <p:grpSp>
        <p:nvGrpSpPr>
          <p:cNvPr id="149" name="Google Shape;149;p9"/>
          <p:cNvGrpSpPr/>
          <p:nvPr/>
        </p:nvGrpSpPr>
        <p:grpSpPr>
          <a:xfrm>
            <a:off x="6812280" y="435454"/>
            <a:ext cx="5230367" cy="4184293"/>
            <a:chOff x="0" y="70329"/>
            <a:chExt cx="5230367" cy="4184293"/>
          </a:xfrm>
        </p:grpSpPr>
        <p:sp>
          <p:nvSpPr>
            <p:cNvPr id="150" name="Google Shape;150;p9"/>
            <p:cNvSpPr/>
            <p:nvPr/>
          </p:nvSpPr>
          <p:spPr>
            <a:xfrm>
              <a:off x="0" y="1116402"/>
              <a:ext cx="3138220" cy="3138220"/>
            </a:xfrm>
            <a:prstGeom prst="ellipse">
              <a:avLst/>
            </a:prstGeom>
            <a:solidFill>
              <a:srgbClr val="008BAC"/>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3661257" y="70329"/>
              <a:ext cx="1569110" cy="13075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txBox="1"/>
            <p:nvPr/>
          </p:nvSpPr>
          <p:spPr>
            <a:xfrm>
              <a:off x="3661257" y="70329"/>
              <a:ext cx="1569110" cy="1307592"/>
            </a:xfrm>
            <a:prstGeom prst="rect">
              <a:avLst/>
            </a:prstGeom>
            <a:noFill/>
            <a:ln>
              <a:noFill/>
            </a:ln>
          </p:spPr>
          <p:txBody>
            <a:bodyPr anchorCtr="0" anchor="ctr" bIns="43175" lIns="241800" spcFirstLastPara="1" rIns="43175" wrap="square" tIns="4317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Who is Here</a:t>
              </a:r>
              <a:endParaRPr/>
            </a:p>
          </p:txBody>
        </p:sp>
        <p:cxnSp>
          <p:nvCxnSpPr>
            <p:cNvPr id="153" name="Google Shape;153;p9"/>
            <p:cNvCxnSpPr/>
            <p:nvPr/>
          </p:nvCxnSpPr>
          <p:spPr>
            <a:xfrm>
              <a:off x="3268980" y="724125"/>
              <a:ext cx="392277" cy="0"/>
            </a:xfrm>
            <a:prstGeom prst="straightConnector1">
              <a:avLst/>
            </a:prstGeom>
            <a:solidFill>
              <a:srgbClr val="A02891"/>
            </a:solidFill>
            <a:ln cap="flat" cmpd="sng" w="19050">
              <a:solidFill>
                <a:srgbClr val="AEAEAE"/>
              </a:solidFill>
              <a:prstDash val="solid"/>
              <a:miter lim="800000"/>
              <a:headEnd len="sm" w="sm" type="none"/>
              <a:tailEnd len="sm" w="sm" type="none"/>
            </a:ln>
          </p:spPr>
        </p:cxnSp>
        <p:cxnSp>
          <p:nvCxnSpPr>
            <p:cNvPr id="154" name="Google Shape;154;p9"/>
            <p:cNvCxnSpPr/>
            <p:nvPr/>
          </p:nvCxnSpPr>
          <p:spPr>
            <a:xfrm rot="5400000">
              <a:off x="1437174" y="855015"/>
              <a:ext cx="1962434" cy="1698562"/>
            </a:xfrm>
            <a:prstGeom prst="straightConnector1">
              <a:avLst/>
            </a:prstGeom>
            <a:solidFill>
              <a:srgbClr val="A02891"/>
            </a:solidFill>
            <a:ln cap="flat" cmpd="sng" w="19050">
              <a:solidFill>
                <a:srgbClr val="AEAEAE"/>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2025-07-15T18:15:13Z</dcterms:created>
  <dc:creator>Jonathan Adkins</dc:creator>
</cp:coreProperties>
</file>