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9" r:id="rId2"/>
    <p:sldId id="260" r:id="rId3"/>
    <p:sldId id="261" r:id="rId4"/>
    <p:sldId id="265" r:id="rId5"/>
    <p:sldId id="264" r:id="rId6"/>
    <p:sldId id="263" r:id="rId7"/>
    <p:sldId id="278" r:id="rId8"/>
    <p:sldId id="277" r:id="rId9"/>
    <p:sldId id="262" r:id="rId10"/>
    <p:sldId id="274" r:id="rId11"/>
    <p:sldId id="275" r:id="rId12"/>
    <p:sldId id="276" r:id="rId13"/>
    <p:sldId id="282" r:id="rId14"/>
    <p:sldId id="266" r:id="rId15"/>
    <p:sldId id="270" r:id="rId16"/>
    <p:sldId id="279" r:id="rId17"/>
    <p:sldId id="269" r:id="rId18"/>
    <p:sldId id="267" r:id="rId19"/>
    <p:sldId id="281" r:id="rId20"/>
    <p:sldId id="280" r:id="rId21"/>
    <p:sldId id="268" r:id="rId22"/>
    <p:sldId id="272"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CD1D17-5B42-8BFA-2AF4-C1F63CDD7E58}" v="7" dt="2025-07-15T18:46:23.110"/>
    <p1510:client id="{CA7A245A-500E-4546-86EF-FA1AF9AED175}" v="41" dt="2025-07-15T18:20:59.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638"/>
  </p:normalViewPr>
  <p:slideViewPr>
    <p:cSldViewPr snapToGrid="0">
      <p:cViewPr varScale="1">
        <p:scale>
          <a:sx n="91" d="100"/>
          <a:sy n="91" d="100"/>
        </p:scale>
        <p:origin x="192"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31AA0-F12E-F04F-9178-B902D8275C28}" type="datetimeFigureOut">
              <a:rPr lang="en-US" smtClean="0"/>
              <a:t>8/7/25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E1DEE-E92E-9843-AD45-16D82939E6E3}" type="slidenum">
              <a:rPr lang="en-US" smtClean="0"/>
              <a:t>‹#›</a:t>
            </a:fld>
            <a:endParaRPr lang="en-US"/>
          </a:p>
        </p:txBody>
      </p:sp>
    </p:spTree>
    <p:extLst>
      <p:ext uri="{BB962C8B-B14F-4D97-AF65-F5344CB8AC3E}">
        <p14:creationId xmlns:p14="http://schemas.microsoft.com/office/powerpoint/2010/main" val="51217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new concern or concept, as we read where Paul is writing to Titus, he reminds him to tell others to help one another.  This has always been a challenge for people, and something that we need to be mindful of, so we can continue to connect with one another well. </a:t>
            </a:r>
          </a:p>
        </p:txBody>
      </p:sp>
      <p:sp>
        <p:nvSpPr>
          <p:cNvPr id="4" name="Slide Number Placeholder 3"/>
          <p:cNvSpPr>
            <a:spLocks noGrp="1"/>
          </p:cNvSpPr>
          <p:nvPr>
            <p:ph type="sldNum" sz="quarter" idx="5"/>
          </p:nvPr>
        </p:nvSpPr>
        <p:spPr/>
        <p:txBody>
          <a:bodyPr/>
          <a:lstStyle/>
          <a:p>
            <a:fld id="{5E4E1DEE-E92E-9843-AD45-16D82939E6E3}" type="slidenum">
              <a:rPr lang="en-US" smtClean="0"/>
              <a:t>5</a:t>
            </a:fld>
            <a:endParaRPr lang="en-US"/>
          </a:p>
        </p:txBody>
      </p:sp>
    </p:spTree>
    <p:extLst>
      <p:ext uri="{BB962C8B-B14F-4D97-AF65-F5344CB8AC3E}">
        <p14:creationId xmlns:p14="http://schemas.microsoft.com/office/powerpoint/2010/main" val="3993510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E1DEE-E92E-9843-AD45-16D82939E6E3}" type="slidenum">
              <a:rPr lang="en-US" smtClean="0"/>
              <a:t>19</a:t>
            </a:fld>
            <a:endParaRPr lang="en-US"/>
          </a:p>
        </p:txBody>
      </p:sp>
    </p:spTree>
    <p:extLst>
      <p:ext uri="{BB962C8B-B14F-4D97-AF65-F5344CB8AC3E}">
        <p14:creationId xmlns:p14="http://schemas.microsoft.com/office/powerpoint/2010/main" val="206175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2524C-93E8-5A48-2513-BC1D6DAA7D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FAD1C-FFAF-BA6F-A9B0-E89E58C46C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ABD80-A775-F665-DD5E-FECBCC46D0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589CF0-46E4-5D86-7F9E-0756BAC0E5DD}"/>
              </a:ext>
            </a:extLst>
          </p:cNvPr>
          <p:cNvSpPr>
            <a:spLocks noGrp="1"/>
          </p:cNvSpPr>
          <p:nvPr>
            <p:ph type="sldNum" sz="quarter" idx="5"/>
          </p:nvPr>
        </p:nvSpPr>
        <p:spPr/>
        <p:txBody>
          <a:bodyPr/>
          <a:lstStyle/>
          <a:p>
            <a:fld id="{5E4E1DEE-E92E-9843-AD45-16D82939E6E3}" type="slidenum">
              <a:rPr lang="en-US" smtClean="0"/>
              <a:t>7</a:t>
            </a:fld>
            <a:endParaRPr lang="en-US"/>
          </a:p>
        </p:txBody>
      </p:sp>
    </p:spTree>
    <p:extLst>
      <p:ext uri="{BB962C8B-B14F-4D97-AF65-F5344CB8AC3E}">
        <p14:creationId xmlns:p14="http://schemas.microsoft.com/office/powerpoint/2010/main" val="3695294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A837-F394-8931-3275-53C92F2AB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7485F-34A1-632F-F6E2-B07AF52BC6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ABED03-F8A9-5E9B-C735-31E406475A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C322C5-236B-13E6-331A-FCF541B327C1}"/>
              </a:ext>
            </a:extLst>
          </p:cNvPr>
          <p:cNvSpPr>
            <a:spLocks noGrp="1"/>
          </p:cNvSpPr>
          <p:nvPr>
            <p:ph type="sldNum" sz="quarter" idx="5"/>
          </p:nvPr>
        </p:nvSpPr>
        <p:spPr/>
        <p:txBody>
          <a:bodyPr/>
          <a:lstStyle/>
          <a:p>
            <a:fld id="{5E4E1DEE-E92E-9843-AD45-16D82939E6E3}" type="slidenum">
              <a:rPr lang="en-US" smtClean="0"/>
              <a:t>8</a:t>
            </a:fld>
            <a:endParaRPr lang="en-US"/>
          </a:p>
        </p:txBody>
      </p:sp>
    </p:spTree>
    <p:extLst>
      <p:ext uri="{BB962C8B-B14F-4D97-AF65-F5344CB8AC3E}">
        <p14:creationId xmlns:p14="http://schemas.microsoft.com/office/powerpoint/2010/main" val="211829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E1DEE-E92E-9843-AD45-16D82939E6E3}" type="slidenum">
              <a:rPr lang="en-US" smtClean="0"/>
              <a:t>9</a:t>
            </a:fld>
            <a:endParaRPr lang="en-US"/>
          </a:p>
        </p:txBody>
      </p:sp>
    </p:spTree>
    <p:extLst>
      <p:ext uri="{BB962C8B-B14F-4D97-AF65-F5344CB8AC3E}">
        <p14:creationId xmlns:p14="http://schemas.microsoft.com/office/powerpoint/2010/main" val="4210114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97978-1CBE-AAFE-7566-78A01E7CC0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207F1-74C8-A021-13B1-FC6B5698D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F4034-3BEF-D5AF-3839-243C3E9A91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89912C-1755-F7CC-3D86-98B8753F6700}"/>
              </a:ext>
            </a:extLst>
          </p:cNvPr>
          <p:cNvSpPr>
            <a:spLocks noGrp="1"/>
          </p:cNvSpPr>
          <p:nvPr>
            <p:ph type="sldNum" sz="quarter" idx="5"/>
          </p:nvPr>
        </p:nvSpPr>
        <p:spPr/>
        <p:txBody>
          <a:bodyPr/>
          <a:lstStyle/>
          <a:p>
            <a:fld id="{5E4E1DEE-E92E-9843-AD45-16D82939E6E3}" type="slidenum">
              <a:rPr lang="en-US" smtClean="0"/>
              <a:t>10</a:t>
            </a:fld>
            <a:endParaRPr lang="en-US"/>
          </a:p>
        </p:txBody>
      </p:sp>
    </p:spTree>
    <p:extLst>
      <p:ext uri="{BB962C8B-B14F-4D97-AF65-F5344CB8AC3E}">
        <p14:creationId xmlns:p14="http://schemas.microsoft.com/office/powerpoint/2010/main" val="300756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45E30-91E9-86B0-A383-455F6001C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B76B0-2BAC-85A5-9425-8F6A7E314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F47217-2517-F19A-5992-A039C1F3E3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725A08-3823-F2E8-B35C-A26F3B35308B}"/>
              </a:ext>
            </a:extLst>
          </p:cNvPr>
          <p:cNvSpPr>
            <a:spLocks noGrp="1"/>
          </p:cNvSpPr>
          <p:nvPr>
            <p:ph type="sldNum" sz="quarter" idx="5"/>
          </p:nvPr>
        </p:nvSpPr>
        <p:spPr/>
        <p:txBody>
          <a:bodyPr/>
          <a:lstStyle/>
          <a:p>
            <a:fld id="{5E4E1DEE-E92E-9843-AD45-16D82939E6E3}" type="slidenum">
              <a:rPr lang="en-US" smtClean="0"/>
              <a:t>11</a:t>
            </a:fld>
            <a:endParaRPr lang="en-US"/>
          </a:p>
        </p:txBody>
      </p:sp>
    </p:spTree>
    <p:extLst>
      <p:ext uri="{BB962C8B-B14F-4D97-AF65-F5344CB8AC3E}">
        <p14:creationId xmlns:p14="http://schemas.microsoft.com/office/powerpoint/2010/main" val="418705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A9FC1-B9E4-FE56-A3E4-BD081D68C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AF3CC-FA9E-AA9E-9CB2-EA588EB3A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22B13-3924-1CA5-1973-5F884C1B1C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B54284-A4E8-4DC9-1453-3C62EA308AD7}"/>
              </a:ext>
            </a:extLst>
          </p:cNvPr>
          <p:cNvSpPr>
            <a:spLocks noGrp="1"/>
          </p:cNvSpPr>
          <p:nvPr>
            <p:ph type="sldNum" sz="quarter" idx="5"/>
          </p:nvPr>
        </p:nvSpPr>
        <p:spPr/>
        <p:txBody>
          <a:bodyPr/>
          <a:lstStyle/>
          <a:p>
            <a:fld id="{5E4E1DEE-E92E-9843-AD45-16D82939E6E3}" type="slidenum">
              <a:rPr lang="en-US" smtClean="0"/>
              <a:t>12</a:t>
            </a:fld>
            <a:endParaRPr lang="en-US"/>
          </a:p>
        </p:txBody>
      </p:sp>
    </p:spTree>
    <p:extLst>
      <p:ext uri="{BB962C8B-B14F-4D97-AF65-F5344CB8AC3E}">
        <p14:creationId xmlns:p14="http://schemas.microsoft.com/office/powerpoint/2010/main" val="3940238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 good example of this is when you have a class member who is struggling paying bills. The class pitches in and pays their water bill- but then the member goes to a concert and out to eat that weekend…. And the next month the cycle continues. This is not the plan to enable financial instability, but to help get through a tough time. </a:t>
            </a:r>
          </a:p>
        </p:txBody>
      </p:sp>
      <p:sp>
        <p:nvSpPr>
          <p:cNvPr id="4" name="Slide Number Placeholder 3"/>
          <p:cNvSpPr>
            <a:spLocks noGrp="1"/>
          </p:cNvSpPr>
          <p:nvPr>
            <p:ph type="sldNum" sz="quarter" idx="5"/>
          </p:nvPr>
        </p:nvSpPr>
        <p:spPr/>
        <p:txBody>
          <a:bodyPr/>
          <a:lstStyle/>
          <a:p>
            <a:fld id="{5E4E1DEE-E92E-9843-AD45-16D82939E6E3}" type="slidenum">
              <a:rPr lang="en-US" smtClean="0"/>
              <a:t>15</a:t>
            </a:fld>
            <a:endParaRPr lang="en-US"/>
          </a:p>
        </p:txBody>
      </p:sp>
    </p:spTree>
    <p:extLst>
      <p:ext uri="{BB962C8B-B14F-4D97-AF65-F5344CB8AC3E}">
        <p14:creationId xmlns:p14="http://schemas.microsoft.com/office/powerpoint/2010/main" val="805750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something going on that is a violation of scripture, like infidelity or drunkenness- We do not help them get out of the consequences of their sin. We do not what to stand in the way of what God may use to help bring them back to Him. </a:t>
            </a:r>
          </a:p>
        </p:txBody>
      </p:sp>
      <p:sp>
        <p:nvSpPr>
          <p:cNvPr id="4" name="Slide Number Placeholder 3"/>
          <p:cNvSpPr>
            <a:spLocks noGrp="1"/>
          </p:cNvSpPr>
          <p:nvPr>
            <p:ph type="sldNum" sz="quarter" idx="5"/>
          </p:nvPr>
        </p:nvSpPr>
        <p:spPr/>
        <p:txBody>
          <a:bodyPr/>
          <a:lstStyle/>
          <a:p>
            <a:fld id="{5E4E1DEE-E92E-9843-AD45-16D82939E6E3}" type="slidenum">
              <a:rPr lang="en-US" smtClean="0"/>
              <a:t>16</a:t>
            </a:fld>
            <a:endParaRPr lang="en-US"/>
          </a:p>
        </p:txBody>
      </p:sp>
    </p:spTree>
    <p:extLst>
      <p:ext uri="{BB962C8B-B14F-4D97-AF65-F5344CB8AC3E}">
        <p14:creationId xmlns:p14="http://schemas.microsoft.com/office/powerpoint/2010/main" val="100473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2388-D923-9F5C-9A9C-F56CAB2B28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EC3B67-9F94-D53B-9186-F1EA9ACD3E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248A0B-6CBA-BB12-0A3D-0CC38AF252D5}"/>
              </a:ext>
            </a:extLst>
          </p:cNvPr>
          <p:cNvSpPr>
            <a:spLocks noGrp="1"/>
          </p:cNvSpPr>
          <p:nvPr>
            <p:ph type="dt" sz="half" idx="10"/>
          </p:nvPr>
        </p:nvSpPr>
        <p:spPr/>
        <p:txBody>
          <a:bodyPr/>
          <a:lstStyle/>
          <a:p>
            <a:fld id="{3F05ACF0-141C-974C-979C-50F7D67DF769}" type="datetimeFigureOut">
              <a:rPr lang="en-US" smtClean="0"/>
              <a:t>8/6/25</a:t>
            </a:fld>
            <a:endParaRPr lang="en-US"/>
          </a:p>
        </p:txBody>
      </p:sp>
      <p:sp>
        <p:nvSpPr>
          <p:cNvPr id="5" name="Footer Placeholder 4">
            <a:extLst>
              <a:ext uri="{FF2B5EF4-FFF2-40B4-BE49-F238E27FC236}">
                <a16:creationId xmlns:a16="http://schemas.microsoft.com/office/drawing/2014/main" id="{A06B4ED9-C0EF-5440-4310-D4F94A0C1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DDAB0-9C7B-14C5-7920-E03D43095697}"/>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1156782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CE35D-967A-21C4-8226-296583937C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FC7ACA-7F2C-117D-F6A1-67ED1887DB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6E455-B171-7525-23C8-DC6AE636DAA4}"/>
              </a:ext>
            </a:extLst>
          </p:cNvPr>
          <p:cNvSpPr>
            <a:spLocks noGrp="1"/>
          </p:cNvSpPr>
          <p:nvPr>
            <p:ph type="dt" sz="half" idx="10"/>
          </p:nvPr>
        </p:nvSpPr>
        <p:spPr/>
        <p:txBody>
          <a:bodyPr/>
          <a:lstStyle/>
          <a:p>
            <a:fld id="{3F05ACF0-141C-974C-979C-50F7D67DF769}" type="datetimeFigureOut">
              <a:rPr lang="en-US" smtClean="0"/>
              <a:t>8/6/25</a:t>
            </a:fld>
            <a:endParaRPr lang="en-US"/>
          </a:p>
        </p:txBody>
      </p:sp>
      <p:sp>
        <p:nvSpPr>
          <p:cNvPr id="5" name="Footer Placeholder 4">
            <a:extLst>
              <a:ext uri="{FF2B5EF4-FFF2-40B4-BE49-F238E27FC236}">
                <a16:creationId xmlns:a16="http://schemas.microsoft.com/office/drawing/2014/main" id="{EFBF423B-FD24-F32C-4E99-3CE0C067C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1F1DB-E96A-2AB0-3224-377C596EC9DB}"/>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331106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D4365B-F1D2-B7EA-2625-1002562CDA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43B319-35D0-2720-3705-08D896C8F3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00590-901F-3A1E-9D7E-F1ED7881FC00}"/>
              </a:ext>
            </a:extLst>
          </p:cNvPr>
          <p:cNvSpPr>
            <a:spLocks noGrp="1"/>
          </p:cNvSpPr>
          <p:nvPr>
            <p:ph type="dt" sz="half" idx="10"/>
          </p:nvPr>
        </p:nvSpPr>
        <p:spPr/>
        <p:txBody>
          <a:bodyPr/>
          <a:lstStyle/>
          <a:p>
            <a:fld id="{3F05ACF0-141C-974C-979C-50F7D67DF769}" type="datetimeFigureOut">
              <a:rPr lang="en-US" smtClean="0"/>
              <a:t>8/6/25</a:t>
            </a:fld>
            <a:endParaRPr lang="en-US"/>
          </a:p>
        </p:txBody>
      </p:sp>
      <p:sp>
        <p:nvSpPr>
          <p:cNvPr id="5" name="Footer Placeholder 4">
            <a:extLst>
              <a:ext uri="{FF2B5EF4-FFF2-40B4-BE49-F238E27FC236}">
                <a16:creationId xmlns:a16="http://schemas.microsoft.com/office/drawing/2014/main" id="{556ABBD7-BA72-C9D1-9E20-F3636039F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B342A-2255-A7D8-1737-F34BB68DF589}"/>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408177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ED814-2D5B-2543-D1AB-6C247D20D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E8A053-561D-9AA0-C173-AAD06588C2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11116-D2A9-A607-BF3D-E3C775F229AC}"/>
              </a:ext>
            </a:extLst>
          </p:cNvPr>
          <p:cNvSpPr>
            <a:spLocks noGrp="1"/>
          </p:cNvSpPr>
          <p:nvPr>
            <p:ph type="dt" sz="half" idx="10"/>
          </p:nvPr>
        </p:nvSpPr>
        <p:spPr/>
        <p:txBody>
          <a:bodyPr/>
          <a:lstStyle/>
          <a:p>
            <a:fld id="{3F05ACF0-141C-974C-979C-50F7D67DF769}" type="datetimeFigureOut">
              <a:rPr lang="en-US" smtClean="0"/>
              <a:t>8/6/25</a:t>
            </a:fld>
            <a:endParaRPr lang="en-US"/>
          </a:p>
        </p:txBody>
      </p:sp>
      <p:sp>
        <p:nvSpPr>
          <p:cNvPr id="5" name="Footer Placeholder 4">
            <a:extLst>
              <a:ext uri="{FF2B5EF4-FFF2-40B4-BE49-F238E27FC236}">
                <a16:creationId xmlns:a16="http://schemas.microsoft.com/office/drawing/2014/main" id="{3B92F794-A013-7D7B-05FA-CCA0DEDA9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02E95-72F7-4D11-8E92-6A56D9208122}"/>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37353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D3094-E403-9FD8-C980-6D3FFDB641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38D844-AA7D-8497-9E1E-F76D1CB6A7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BD689B-B99A-DDB2-6743-B8F441ECEE16}"/>
              </a:ext>
            </a:extLst>
          </p:cNvPr>
          <p:cNvSpPr>
            <a:spLocks noGrp="1"/>
          </p:cNvSpPr>
          <p:nvPr>
            <p:ph type="dt" sz="half" idx="10"/>
          </p:nvPr>
        </p:nvSpPr>
        <p:spPr/>
        <p:txBody>
          <a:bodyPr/>
          <a:lstStyle/>
          <a:p>
            <a:fld id="{3F05ACF0-141C-974C-979C-50F7D67DF769}" type="datetimeFigureOut">
              <a:rPr lang="en-US" smtClean="0"/>
              <a:t>8/6/25</a:t>
            </a:fld>
            <a:endParaRPr lang="en-US"/>
          </a:p>
        </p:txBody>
      </p:sp>
      <p:sp>
        <p:nvSpPr>
          <p:cNvPr id="5" name="Footer Placeholder 4">
            <a:extLst>
              <a:ext uri="{FF2B5EF4-FFF2-40B4-BE49-F238E27FC236}">
                <a16:creationId xmlns:a16="http://schemas.microsoft.com/office/drawing/2014/main" id="{F18C71DB-DF91-6E18-1F6A-81D9ADF3E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47AB5-B05B-FBEE-EAE6-9F953085D4BB}"/>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3495612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079B-2DBF-2DD4-1F11-286E1F30B7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B352CE-FD73-DC99-4232-7BE917623C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C7FB0F-CB34-0E02-D0BD-F81F8AA633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23D46-2C0D-A2CF-19B6-2EB403C2F5F5}"/>
              </a:ext>
            </a:extLst>
          </p:cNvPr>
          <p:cNvSpPr>
            <a:spLocks noGrp="1"/>
          </p:cNvSpPr>
          <p:nvPr>
            <p:ph type="dt" sz="half" idx="10"/>
          </p:nvPr>
        </p:nvSpPr>
        <p:spPr/>
        <p:txBody>
          <a:bodyPr/>
          <a:lstStyle/>
          <a:p>
            <a:fld id="{3F05ACF0-141C-974C-979C-50F7D67DF769}" type="datetimeFigureOut">
              <a:rPr lang="en-US" smtClean="0"/>
              <a:t>8/6/25</a:t>
            </a:fld>
            <a:endParaRPr lang="en-US"/>
          </a:p>
        </p:txBody>
      </p:sp>
      <p:sp>
        <p:nvSpPr>
          <p:cNvPr id="6" name="Footer Placeholder 5">
            <a:extLst>
              <a:ext uri="{FF2B5EF4-FFF2-40B4-BE49-F238E27FC236}">
                <a16:creationId xmlns:a16="http://schemas.microsoft.com/office/drawing/2014/main" id="{FCBF8FD6-8346-8D14-736E-8AB2C79ACC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170557-E4CD-B900-963B-ADF03179C91A}"/>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2654397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7141-C363-6E73-71A7-E51FE4EF33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462038-B02D-21D5-A7D5-7F8CE4D1AB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0701DF-E938-AB9B-7006-C9DD12C245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379FB-96C1-9078-FC1A-0DC2B1B94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C18D0D-1414-6C96-3FFF-89F83868CA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9CE873-B409-AB05-8648-2C117DB4FA5D}"/>
              </a:ext>
            </a:extLst>
          </p:cNvPr>
          <p:cNvSpPr>
            <a:spLocks noGrp="1"/>
          </p:cNvSpPr>
          <p:nvPr>
            <p:ph type="dt" sz="half" idx="10"/>
          </p:nvPr>
        </p:nvSpPr>
        <p:spPr/>
        <p:txBody>
          <a:bodyPr/>
          <a:lstStyle/>
          <a:p>
            <a:fld id="{3F05ACF0-141C-974C-979C-50F7D67DF769}" type="datetimeFigureOut">
              <a:rPr lang="en-US" smtClean="0"/>
              <a:t>8/6/25</a:t>
            </a:fld>
            <a:endParaRPr lang="en-US"/>
          </a:p>
        </p:txBody>
      </p:sp>
      <p:sp>
        <p:nvSpPr>
          <p:cNvPr id="8" name="Footer Placeholder 7">
            <a:extLst>
              <a:ext uri="{FF2B5EF4-FFF2-40B4-BE49-F238E27FC236}">
                <a16:creationId xmlns:a16="http://schemas.microsoft.com/office/drawing/2014/main" id="{05920FFA-BD34-DCAD-D9A7-DD5F5B4FD8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CB7D82-8F38-BC76-099E-1E851B9DA9AC}"/>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132333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25A2-5224-7EC9-8BE1-12501CD00B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32FF34-4E8C-CE3F-9D1F-2031DDB9E1B2}"/>
              </a:ext>
            </a:extLst>
          </p:cNvPr>
          <p:cNvSpPr>
            <a:spLocks noGrp="1"/>
          </p:cNvSpPr>
          <p:nvPr>
            <p:ph type="dt" sz="half" idx="10"/>
          </p:nvPr>
        </p:nvSpPr>
        <p:spPr/>
        <p:txBody>
          <a:bodyPr/>
          <a:lstStyle/>
          <a:p>
            <a:fld id="{3F05ACF0-141C-974C-979C-50F7D67DF769}" type="datetimeFigureOut">
              <a:rPr lang="en-US" smtClean="0"/>
              <a:t>8/6/25</a:t>
            </a:fld>
            <a:endParaRPr lang="en-US"/>
          </a:p>
        </p:txBody>
      </p:sp>
      <p:sp>
        <p:nvSpPr>
          <p:cNvPr id="4" name="Footer Placeholder 3">
            <a:extLst>
              <a:ext uri="{FF2B5EF4-FFF2-40B4-BE49-F238E27FC236}">
                <a16:creationId xmlns:a16="http://schemas.microsoft.com/office/drawing/2014/main" id="{72392747-BD78-35A0-8979-9AEE8B26DC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686DCB-25F6-FBDD-4010-A6C5153CBCDD}"/>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100630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072DFE-12D3-78B4-4F2C-CAABB17D74B9}"/>
              </a:ext>
            </a:extLst>
          </p:cNvPr>
          <p:cNvSpPr>
            <a:spLocks noGrp="1"/>
          </p:cNvSpPr>
          <p:nvPr>
            <p:ph type="dt" sz="half" idx="10"/>
          </p:nvPr>
        </p:nvSpPr>
        <p:spPr/>
        <p:txBody>
          <a:bodyPr/>
          <a:lstStyle/>
          <a:p>
            <a:fld id="{3F05ACF0-141C-974C-979C-50F7D67DF769}" type="datetimeFigureOut">
              <a:rPr lang="en-US" smtClean="0"/>
              <a:t>8/6/25</a:t>
            </a:fld>
            <a:endParaRPr lang="en-US"/>
          </a:p>
        </p:txBody>
      </p:sp>
      <p:sp>
        <p:nvSpPr>
          <p:cNvPr id="3" name="Footer Placeholder 2">
            <a:extLst>
              <a:ext uri="{FF2B5EF4-FFF2-40B4-BE49-F238E27FC236}">
                <a16:creationId xmlns:a16="http://schemas.microsoft.com/office/drawing/2014/main" id="{D360BBB9-CDDD-EABA-B264-1274486A82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DED704-4A2C-EF15-9F92-7CEC86341635}"/>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251129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C2F7-1624-E08E-2139-730E374D6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11AE6C-293D-ABFE-E5A9-649A00E14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C706D-210D-176E-21AA-B28F74D62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69857-8E2A-F689-8259-EEF3449D7B6C}"/>
              </a:ext>
            </a:extLst>
          </p:cNvPr>
          <p:cNvSpPr>
            <a:spLocks noGrp="1"/>
          </p:cNvSpPr>
          <p:nvPr>
            <p:ph type="dt" sz="half" idx="10"/>
          </p:nvPr>
        </p:nvSpPr>
        <p:spPr/>
        <p:txBody>
          <a:bodyPr/>
          <a:lstStyle/>
          <a:p>
            <a:fld id="{3F05ACF0-141C-974C-979C-50F7D67DF769}" type="datetimeFigureOut">
              <a:rPr lang="en-US" smtClean="0"/>
              <a:t>8/6/25</a:t>
            </a:fld>
            <a:endParaRPr lang="en-US"/>
          </a:p>
        </p:txBody>
      </p:sp>
      <p:sp>
        <p:nvSpPr>
          <p:cNvPr id="6" name="Footer Placeholder 5">
            <a:extLst>
              <a:ext uri="{FF2B5EF4-FFF2-40B4-BE49-F238E27FC236}">
                <a16:creationId xmlns:a16="http://schemas.microsoft.com/office/drawing/2014/main" id="{87FEE262-399F-81C0-FB3B-2B0F1729C1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B6A085-5762-5D95-87DA-F60C47A82CEB}"/>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271277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ABB8-64F6-AB05-A552-DED082757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2D0881-CCEA-2BA5-3408-B00938638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EAC198-3517-7884-E9F8-A944F9C42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8CA61-F03A-F645-F3EC-198E49978732}"/>
              </a:ext>
            </a:extLst>
          </p:cNvPr>
          <p:cNvSpPr>
            <a:spLocks noGrp="1"/>
          </p:cNvSpPr>
          <p:nvPr>
            <p:ph type="dt" sz="half" idx="10"/>
          </p:nvPr>
        </p:nvSpPr>
        <p:spPr/>
        <p:txBody>
          <a:bodyPr/>
          <a:lstStyle/>
          <a:p>
            <a:fld id="{3F05ACF0-141C-974C-979C-50F7D67DF769}" type="datetimeFigureOut">
              <a:rPr lang="en-US" smtClean="0"/>
              <a:t>8/6/25</a:t>
            </a:fld>
            <a:endParaRPr lang="en-US"/>
          </a:p>
        </p:txBody>
      </p:sp>
      <p:sp>
        <p:nvSpPr>
          <p:cNvPr id="6" name="Footer Placeholder 5">
            <a:extLst>
              <a:ext uri="{FF2B5EF4-FFF2-40B4-BE49-F238E27FC236}">
                <a16:creationId xmlns:a16="http://schemas.microsoft.com/office/drawing/2014/main" id="{7E258D45-FE9E-A287-95EC-2EFAC3080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59232-B687-291B-5DB8-D1B776EB1B90}"/>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2122062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0E922-CED4-F2B0-BE9E-592C4AC845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D8E7B6-53A7-D252-F30C-9FD14B1F6A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F7794-E200-EE87-2368-2311665F6C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05ACF0-141C-974C-979C-50F7D67DF769}" type="datetimeFigureOut">
              <a:rPr lang="en-US" smtClean="0"/>
              <a:t>8/6/25</a:t>
            </a:fld>
            <a:endParaRPr lang="en-US"/>
          </a:p>
        </p:txBody>
      </p:sp>
      <p:sp>
        <p:nvSpPr>
          <p:cNvPr id="5" name="Footer Placeholder 4">
            <a:extLst>
              <a:ext uri="{FF2B5EF4-FFF2-40B4-BE49-F238E27FC236}">
                <a16:creationId xmlns:a16="http://schemas.microsoft.com/office/drawing/2014/main" id="{AF10EF45-230D-064F-8F5C-150CB0CC2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14817D-B3B8-84D8-E971-81FA472DE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66CEFB-F50B-3948-A1B4-027030305D4D}" type="slidenum">
              <a:rPr lang="en-US" smtClean="0"/>
              <a:t>‹#›</a:t>
            </a:fld>
            <a:endParaRPr lang="en-US"/>
          </a:p>
        </p:txBody>
      </p:sp>
    </p:spTree>
    <p:extLst>
      <p:ext uri="{BB962C8B-B14F-4D97-AF65-F5344CB8AC3E}">
        <p14:creationId xmlns:p14="http://schemas.microsoft.com/office/powerpoint/2010/main" val="2543127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restonwood.org/connect/care-support/mentors4couples/"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www.prestonwood.org/" TargetMode="Externa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liferecoverynorth@Prestonwood.or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8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29C5BA5-F968-7584-97A1-1A91469D1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6C467-28D3-7236-C9B7-1AB93E96DEFA}"/>
              </a:ext>
            </a:extLst>
          </p:cNvPr>
          <p:cNvSpPr>
            <a:spLocks noGrp="1"/>
          </p:cNvSpPr>
          <p:nvPr>
            <p:ph type="title"/>
          </p:nvPr>
        </p:nvSpPr>
        <p:spPr/>
        <p:txBody>
          <a:bodyPr>
            <a:normAutofit/>
          </a:bodyPr>
          <a:lstStyle/>
          <a:p>
            <a:pPr algn="ctr"/>
            <a:r>
              <a:rPr lang="en-US" b="1" dirty="0">
                <a:latin typeface="Calibri" panose="020F0502020204030204" pitchFamily="34" charset="0"/>
                <a:cs typeface="Calibri" panose="020F0502020204030204" pitchFamily="34" charset="0"/>
              </a:rPr>
              <a:t>What are some Practical Ways to Serve Your Life Group in This Way?</a:t>
            </a:r>
          </a:p>
        </p:txBody>
      </p:sp>
      <p:sp>
        <p:nvSpPr>
          <p:cNvPr id="3" name="Content Placeholder 2">
            <a:extLst>
              <a:ext uri="{FF2B5EF4-FFF2-40B4-BE49-F238E27FC236}">
                <a16:creationId xmlns:a16="http://schemas.microsoft.com/office/drawing/2014/main" id="{02AB47F9-2F92-CF46-264E-46A775E63F3D}"/>
              </a:ext>
            </a:extLst>
          </p:cNvPr>
          <p:cNvSpPr>
            <a:spLocks noGrp="1"/>
          </p:cNvSpPr>
          <p:nvPr>
            <p:ph idx="1"/>
          </p:nvPr>
        </p:nvSpPr>
        <p:spPr>
          <a:xfrm>
            <a:off x="838200" y="1894898"/>
            <a:ext cx="10515600" cy="4351338"/>
          </a:xfrm>
        </p:spPr>
        <p:txBody>
          <a:bodyPr/>
          <a:lstStyle/>
          <a:p>
            <a:r>
              <a:rPr lang="en-US" dirty="0"/>
              <a:t>Cards or Phone Calls to check in when people are missing class</a:t>
            </a:r>
          </a:p>
          <a:p>
            <a:pPr lvl="1"/>
            <a:r>
              <a:rPr lang="en-US" dirty="0"/>
              <a:t>You can pass cards around for the class to sign if you know there is a major event happening. </a:t>
            </a:r>
          </a:p>
          <a:p>
            <a:r>
              <a:rPr lang="en-US" dirty="0"/>
              <a:t>Meal Train when someone is sick, they have a baby, or there is a death in the family.</a:t>
            </a:r>
          </a:p>
        </p:txBody>
      </p:sp>
    </p:spTree>
    <p:extLst>
      <p:ext uri="{BB962C8B-B14F-4D97-AF65-F5344CB8AC3E}">
        <p14:creationId xmlns:p14="http://schemas.microsoft.com/office/powerpoint/2010/main" val="258760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FF33597-EF48-B91B-E4FE-B33F1B8713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6CCED-7F45-C4ED-7B52-AE404B740A5A}"/>
              </a:ext>
            </a:extLst>
          </p:cNvPr>
          <p:cNvSpPr>
            <a:spLocks noGrp="1"/>
          </p:cNvSpPr>
          <p:nvPr>
            <p:ph type="title"/>
          </p:nvPr>
        </p:nvSpPr>
        <p:spPr/>
        <p:txBody>
          <a:bodyPr>
            <a:normAutofit/>
          </a:bodyPr>
          <a:lstStyle/>
          <a:p>
            <a:pPr algn="ctr"/>
            <a:r>
              <a:rPr lang="en-US" b="1" dirty="0">
                <a:latin typeface="Calibri" panose="020F0502020204030204" pitchFamily="34" charset="0"/>
                <a:cs typeface="Calibri" panose="020F0502020204030204" pitchFamily="34" charset="0"/>
              </a:rPr>
              <a:t>What are some Practical Ways to Serve Your Life Group in This Way?</a:t>
            </a:r>
          </a:p>
        </p:txBody>
      </p:sp>
      <p:sp>
        <p:nvSpPr>
          <p:cNvPr id="3" name="Content Placeholder 2">
            <a:extLst>
              <a:ext uri="{FF2B5EF4-FFF2-40B4-BE49-F238E27FC236}">
                <a16:creationId xmlns:a16="http://schemas.microsoft.com/office/drawing/2014/main" id="{62F70BB0-560D-E70F-0E39-4CA54D58DB41}"/>
              </a:ext>
            </a:extLst>
          </p:cNvPr>
          <p:cNvSpPr>
            <a:spLocks noGrp="1"/>
          </p:cNvSpPr>
          <p:nvPr>
            <p:ph idx="1"/>
          </p:nvPr>
        </p:nvSpPr>
        <p:spPr>
          <a:xfrm>
            <a:off x="838200" y="1894898"/>
            <a:ext cx="10515600" cy="4351338"/>
          </a:xfrm>
        </p:spPr>
        <p:txBody>
          <a:bodyPr/>
          <a:lstStyle/>
          <a:p>
            <a:r>
              <a:rPr lang="en-US" dirty="0"/>
              <a:t>Cards or Phone Calls to check in when people are missing class</a:t>
            </a:r>
          </a:p>
          <a:p>
            <a:pPr lvl="1"/>
            <a:r>
              <a:rPr lang="en-US" dirty="0"/>
              <a:t>You can pass cards around for the class to sign if you know there is a major event happening. </a:t>
            </a:r>
          </a:p>
          <a:p>
            <a:r>
              <a:rPr lang="en-US" dirty="0"/>
              <a:t>Meal Train when someone is sick, they have a baby, or there is a death in the family.</a:t>
            </a:r>
          </a:p>
          <a:p>
            <a:r>
              <a:rPr lang="en-US" dirty="0"/>
              <a:t>Pitching in at their home- When someone has had surgery, getting their yardwork done, or folding their laundry/ washing dishes etc. </a:t>
            </a:r>
          </a:p>
        </p:txBody>
      </p:sp>
    </p:spTree>
    <p:extLst>
      <p:ext uri="{BB962C8B-B14F-4D97-AF65-F5344CB8AC3E}">
        <p14:creationId xmlns:p14="http://schemas.microsoft.com/office/powerpoint/2010/main" val="399182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A552167-7220-2D8B-5656-55B87FF0E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F30E8D-868C-A27C-2113-9611BF119B3B}"/>
              </a:ext>
            </a:extLst>
          </p:cNvPr>
          <p:cNvSpPr>
            <a:spLocks noGrp="1"/>
          </p:cNvSpPr>
          <p:nvPr>
            <p:ph type="title"/>
          </p:nvPr>
        </p:nvSpPr>
        <p:spPr/>
        <p:txBody>
          <a:bodyPr>
            <a:normAutofit/>
          </a:bodyPr>
          <a:lstStyle/>
          <a:p>
            <a:pPr algn="ctr"/>
            <a:r>
              <a:rPr lang="en-US" b="1" dirty="0">
                <a:latin typeface="Calibri" panose="020F0502020204030204" pitchFamily="34" charset="0"/>
                <a:cs typeface="Calibri" panose="020F0502020204030204" pitchFamily="34" charset="0"/>
              </a:rPr>
              <a:t>What are some Practical Ways to Serve Your Life Group in This Way?</a:t>
            </a:r>
          </a:p>
        </p:txBody>
      </p:sp>
      <p:sp>
        <p:nvSpPr>
          <p:cNvPr id="3" name="Content Placeholder 2">
            <a:extLst>
              <a:ext uri="{FF2B5EF4-FFF2-40B4-BE49-F238E27FC236}">
                <a16:creationId xmlns:a16="http://schemas.microsoft.com/office/drawing/2014/main" id="{73013823-331C-348D-9005-76A9FC5B9605}"/>
              </a:ext>
            </a:extLst>
          </p:cNvPr>
          <p:cNvSpPr>
            <a:spLocks noGrp="1"/>
          </p:cNvSpPr>
          <p:nvPr>
            <p:ph idx="1"/>
          </p:nvPr>
        </p:nvSpPr>
        <p:spPr>
          <a:xfrm>
            <a:off x="739726" y="1557274"/>
            <a:ext cx="10515600" cy="4351338"/>
          </a:xfrm>
        </p:spPr>
        <p:txBody>
          <a:bodyPr/>
          <a:lstStyle/>
          <a:p>
            <a:r>
              <a:rPr lang="en-US" dirty="0"/>
              <a:t>Cards or Phone Calls to check in when people are missing class</a:t>
            </a:r>
          </a:p>
          <a:p>
            <a:pPr lvl="1"/>
            <a:r>
              <a:rPr lang="en-US" dirty="0"/>
              <a:t>You can pass cards around for the class to sign if you know there is a major event happening. </a:t>
            </a:r>
          </a:p>
          <a:p>
            <a:r>
              <a:rPr lang="en-US" dirty="0"/>
              <a:t>Meal Train when someone is sick, they have a baby, or there is a death in the family.</a:t>
            </a:r>
          </a:p>
          <a:p>
            <a:r>
              <a:rPr lang="en-US" dirty="0"/>
              <a:t>Pitching in at their home- When someone has had surgery, getting their yardwork done, or folding their laundry/ washing dishes etc. </a:t>
            </a:r>
          </a:p>
          <a:p>
            <a:r>
              <a:rPr lang="en-US" dirty="0"/>
              <a:t>Have a sign-up schedule to keep their kids, play dates, a couple hours at a time. </a:t>
            </a:r>
          </a:p>
        </p:txBody>
      </p:sp>
    </p:spTree>
    <p:extLst>
      <p:ext uri="{BB962C8B-B14F-4D97-AF65-F5344CB8AC3E}">
        <p14:creationId xmlns:p14="http://schemas.microsoft.com/office/powerpoint/2010/main" val="4021531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B46ADA3-4FB3-ED61-2882-AFBA85544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10ED8-9109-2365-3C53-98365EC70AEF}"/>
              </a:ext>
            </a:extLst>
          </p:cNvPr>
          <p:cNvSpPr>
            <a:spLocks noGrp="1"/>
          </p:cNvSpPr>
          <p:nvPr>
            <p:ph type="title"/>
          </p:nvPr>
        </p:nvSpPr>
        <p:spPr/>
        <p:txBody>
          <a:bodyPr>
            <a:normAutofit/>
          </a:bodyPr>
          <a:lstStyle/>
          <a:p>
            <a:pPr algn="ctr"/>
            <a:r>
              <a:rPr lang="en-US" sz="3600" b="1" dirty="0">
                <a:latin typeface="Calibri" panose="020F0502020204030204" pitchFamily="34" charset="0"/>
                <a:cs typeface="Calibri" panose="020F0502020204030204" pitchFamily="34" charset="0"/>
              </a:rPr>
              <a:t>What are some Practical Ways to Serve Your Life Group in This Way?</a:t>
            </a:r>
            <a:endParaRPr lang="en-US" sz="3600" dirty="0"/>
          </a:p>
        </p:txBody>
      </p:sp>
      <p:sp>
        <p:nvSpPr>
          <p:cNvPr id="3" name="Content Placeholder 2">
            <a:extLst>
              <a:ext uri="{FF2B5EF4-FFF2-40B4-BE49-F238E27FC236}">
                <a16:creationId xmlns:a16="http://schemas.microsoft.com/office/drawing/2014/main" id="{F6561486-D154-4A91-23ED-C6F4FAB1C80E}"/>
              </a:ext>
            </a:extLst>
          </p:cNvPr>
          <p:cNvSpPr>
            <a:spLocks noGrp="1"/>
          </p:cNvSpPr>
          <p:nvPr>
            <p:ph idx="1"/>
          </p:nvPr>
        </p:nvSpPr>
        <p:spPr>
          <a:xfrm>
            <a:off x="964809" y="1253331"/>
            <a:ext cx="10515600" cy="4351338"/>
          </a:xfrm>
        </p:spPr>
        <p:txBody>
          <a:bodyPr>
            <a:normAutofit fontScale="92500"/>
          </a:bodyPr>
          <a:lstStyle/>
          <a:p>
            <a:pPr marL="0" indent="0" algn="ctr">
              <a:buNone/>
            </a:pPr>
            <a:endParaRPr lang="en-US" sz="3600" dirty="0"/>
          </a:p>
          <a:p>
            <a:r>
              <a:rPr lang="en-US" sz="2400" dirty="0"/>
              <a:t>Cards or Phone Calls to check in when people are missing class</a:t>
            </a:r>
          </a:p>
          <a:p>
            <a:pPr lvl="1"/>
            <a:r>
              <a:rPr lang="en-US" dirty="0"/>
              <a:t>You can pass cards around for the class to sign if you know there is a major event happening. </a:t>
            </a:r>
          </a:p>
          <a:p>
            <a:r>
              <a:rPr lang="en-US" sz="2400" dirty="0"/>
              <a:t>Meal Train when someone is sick, they have a baby, or there is a death in the family.</a:t>
            </a:r>
          </a:p>
          <a:p>
            <a:r>
              <a:rPr lang="en-US" sz="2400" dirty="0"/>
              <a:t>Pitching in at their home- When someone has had surgery, getting their yardwork done, or folding their laundry/ washing dishes etc. </a:t>
            </a:r>
          </a:p>
          <a:p>
            <a:r>
              <a:rPr lang="en-US" sz="2400" dirty="0"/>
              <a:t>Have a sign-up schedule to keep their kids, play dates, a couple hours at a time</a:t>
            </a:r>
          </a:p>
          <a:p>
            <a:r>
              <a:rPr lang="en-US" sz="2400" dirty="0"/>
              <a:t>Help drive them to and from Dr. appts or activities. ( You can even have a sign-up sheet of people willing to drive and others who need assistance getting places)</a:t>
            </a:r>
          </a:p>
        </p:txBody>
      </p:sp>
    </p:spTree>
    <p:extLst>
      <p:ext uri="{BB962C8B-B14F-4D97-AF65-F5344CB8AC3E}">
        <p14:creationId xmlns:p14="http://schemas.microsoft.com/office/powerpoint/2010/main" val="148124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1CD5935-24AC-CA71-397C-30B6DBC97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C73802-1AE4-2545-735C-B4E63CB31A63}"/>
              </a:ext>
            </a:extLst>
          </p:cNvPr>
          <p:cNvSpPr>
            <a:spLocks noGrp="1"/>
          </p:cNvSpPr>
          <p:nvPr>
            <p:ph type="title"/>
          </p:nvPr>
        </p:nvSpPr>
        <p:spPr/>
        <p:txBody>
          <a:bodyPr>
            <a:normAutofit/>
          </a:bodyPr>
          <a:lstStyle/>
          <a:p>
            <a:pPr algn="ctr"/>
            <a:endParaRPr lang="en-US" sz="8000" dirty="0"/>
          </a:p>
        </p:txBody>
      </p:sp>
      <p:sp>
        <p:nvSpPr>
          <p:cNvPr id="3" name="Content Placeholder 2">
            <a:extLst>
              <a:ext uri="{FF2B5EF4-FFF2-40B4-BE49-F238E27FC236}">
                <a16:creationId xmlns:a16="http://schemas.microsoft.com/office/drawing/2014/main" id="{4F056675-9954-EF1A-A47C-B4847EAAB6A5}"/>
              </a:ext>
            </a:extLst>
          </p:cNvPr>
          <p:cNvSpPr>
            <a:spLocks noGrp="1"/>
          </p:cNvSpPr>
          <p:nvPr>
            <p:ph idx="1"/>
          </p:nvPr>
        </p:nvSpPr>
        <p:spPr>
          <a:xfrm>
            <a:off x="838200" y="2313709"/>
            <a:ext cx="10515600" cy="3863254"/>
          </a:xfrm>
        </p:spPr>
        <p:txBody>
          <a:bodyPr>
            <a:normAutofit/>
          </a:bodyPr>
          <a:lstStyle/>
          <a:p>
            <a:pPr marL="0" indent="0" algn="ctr">
              <a:buNone/>
            </a:pPr>
            <a:endParaRPr lang="en-US" sz="3600" dirty="0"/>
          </a:p>
          <a:p>
            <a:pPr marL="0" indent="0" algn="ctr">
              <a:buNone/>
            </a:pPr>
            <a:r>
              <a:rPr lang="en-US" sz="4400" dirty="0">
                <a:latin typeface="Calibri" panose="020F0502020204030204" pitchFamily="34" charset="0"/>
                <a:cs typeface="Calibri" panose="020F0502020204030204" pitchFamily="34" charset="0"/>
              </a:rPr>
              <a:t>What Bearing One Another’s Burdens </a:t>
            </a:r>
          </a:p>
          <a:p>
            <a:pPr marL="0" indent="0" algn="ctr">
              <a:buNone/>
            </a:pPr>
            <a:r>
              <a:rPr lang="en-US" sz="4400" dirty="0">
                <a:latin typeface="Calibri" panose="020F0502020204030204" pitchFamily="34" charset="0"/>
                <a:cs typeface="Calibri" panose="020F0502020204030204" pitchFamily="34" charset="0"/>
              </a:rPr>
              <a:t>Does Not Mean</a:t>
            </a:r>
          </a:p>
        </p:txBody>
      </p:sp>
    </p:spTree>
    <p:extLst>
      <p:ext uri="{BB962C8B-B14F-4D97-AF65-F5344CB8AC3E}">
        <p14:creationId xmlns:p14="http://schemas.microsoft.com/office/powerpoint/2010/main" val="1546062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EF0C7F6-1BD9-2760-CB53-2C7080409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576AA-2C8E-5275-366A-E1854ADE3A66}"/>
              </a:ext>
            </a:extLst>
          </p:cNvPr>
          <p:cNvSpPr>
            <a:spLocks noGrp="1"/>
          </p:cNvSpPr>
          <p:nvPr>
            <p:ph type="title"/>
          </p:nvPr>
        </p:nvSpPr>
        <p:spPr>
          <a:xfrm>
            <a:off x="838200" y="471056"/>
            <a:ext cx="10515600" cy="1233054"/>
          </a:xfrm>
        </p:spPr>
        <p:txBody>
          <a:bodyPr>
            <a:normAutofit fontScale="90000"/>
          </a:bodyPr>
          <a:lstStyle/>
          <a:p>
            <a:pPr algn="ctr"/>
            <a:r>
              <a:rPr lang="en-US" dirty="0">
                <a:latin typeface="Calibri" panose="020F0502020204030204" pitchFamily="34" charset="0"/>
                <a:cs typeface="Calibri" panose="020F0502020204030204" pitchFamily="34" charset="0"/>
              </a:rPr>
              <a:t>Bearing One Another’s Burdens Doesn’t Mean</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7E74841-264C-DD98-34C7-DF7294CA4633}"/>
              </a:ext>
            </a:extLst>
          </p:cNvPr>
          <p:cNvSpPr>
            <a:spLocks noGrp="1"/>
          </p:cNvSpPr>
          <p:nvPr>
            <p:ph idx="1"/>
          </p:nvPr>
        </p:nvSpPr>
        <p:spPr>
          <a:xfrm>
            <a:off x="838200" y="2036617"/>
            <a:ext cx="10515600" cy="4140345"/>
          </a:xfrm>
        </p:spPr>
        <p:txBody>
          <a:bodyPr/>
          <a:lstStyle/>
          <a:p>
            <a:r>
              <a:rPr lang="en-US" dirty="0"/>
              <a:t>Enabling Unhealthy Behavior</a:t>
            </a:r>
          </a:p>
          <a:p>
            <a:pPr marL="0" indent="0">
              <a:buNone/>
            </a:pPr>
            <a:r>
              <a:rPr lang="en-US" dirty="0"/>
              <a:t>	While we should offer support, it’s important to avoid 	enabling harmful or destructive patterns.  </a:t>
            </a:r>
          </a:p>
          <a:p>
            <a:pPr marL="0" indent="0">
              <a:buNone/>
            </a:pPr>
            <a:endParaRPr lang="en-US" b="1" baseline="30000" dirty="0"/>
          </a:p>
          <a:p>
            <a:pPr marL="0" indent="0">
              <a:buNone/>
            </a:pPr>
            <a:r>
              <a:rPr lang="en-US" b="1" baseline="30000" dirty="0"/>
              <a:t> </a:t>
            </a:r>
          </a:p>
          <a:p>
            <a:pPr marL="914400" lvl="2" indent="0">
              <a:buNone/>
            </a:pPr>
            <a:endParaRPr lang="en-US" sz="3200" baseline="30000" dirty="0">
              <a:latin typeface="Calibri" panose="020F0502020204030204" pitchFamily="34" charset="0"/>
              <a:cs typeface="Calibri" panose="020F0502020204030204" pitchFamily="34" charset="0"/>
            </a:endParaRPr>
          </a:p>
          <a:p>
            <a:pPr marL="914400" lvl="2" indent="0">
              <a:buNone/>
            </a:pPr>
            <a:endParaRPr lang="en-US" sz="3200" baseline="30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2593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68098B-D205-E4A0-E46F-2D66D42FA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B4CD3-5394-F3CB-BF2B-AA80B1ED57C6}"/>
              </a:ext>
            </a:extLst>
          </p:cNvPr>
          <p:cNvSpPr>
            <a:spLocks noGrp="1"/>
          </p:cNvSpPr>
          <p:nvPr>
            <p:ph type="title"/>
          </p:nvPr>
        </p:nvSpPr>
        <p:spPr>
          <a:xfrm>
            <a:off x="838200" y="471056"/>
            <a:ext cx="10515600" cy="1233054"/>
          </a:xfrm>
        </p:spPr>
        <p:txBody>
          <a:bodyPr>
            <a:normAutofit fontScale="90000"/>
          </a:bodyPr>
          <a:lstStyle/>
          <a:p>
            <a:pPr algn="ctr"/>
            <a:r>
              <a:rPr lang="en-US" dirty="0">
                <a:latin typeface="Calibri" panose="020F0502020204030204" pitchFamily="34" charset="0"/>
                <a:cs typeface="Calibri" panose="020F0502020204030204" pitchFamily="34" charset="0"/>
              </a:rPr>
              <a:t>Bearing One Another’s Burdens Doesn’t Mean</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A2A74D5-ED9D-AD01-FB88-A6D16B6A1D2C}"/>
              </a:ext>
            </a:extLst>
          </p:cNvPr>
          <p:cNvSpPr>
            <a:spLocks noGrp="1"/>
          </p:cNvSpPr>
          <p:nvPr>
            <p:ph idx="1"/>
          </p:nvPr>
        </p:nvSpPr>
        <p:spPr>
          <a:xfrm>
            <a:off x="838200" y="2036617"/>
            <a:ext cx="10515600" cy="4140345"/>
          </a:xfrm>
        </p:spPr>
        <p:txBody>
          <a:bodyPr/>
          <a:lstStyle/>
          <a:p>
            <a:r>
              <a:rPr lang="en-US" dirty="0"/>
              <a:t>Enabling Unhealthy Behavior</a:t>
            </a:r>
          </a:p>
          <a:p>
            <a:pPr marL="0" indent="0">
              <a:buNone/>
            </a:pPr>
            <a:r>
              <a:rPr lang="en-US" dirty="0"/>
              <a:t>	While we should offer support, it’s important to avoid 	enabling harmful or destructive patterns.  </a:t>
            </a:r>
          </a:p>
          <a:p>
            <a:pPr marL="0" indent="0">
              <a:buNone/>
            </a:pPr>
            <a:endParaRPr lang="en-US" b="1" baseline="30000" dirty="0"/>
          </a:p>
          <a:p>
            <a:pPr marL="0" indent="0">
              <a:buNone/>
            </a:pPr>
            <a:r>
              <a:rPr lang="en-US" b="1" baseline="30000" dirty="0"/>
              <a:t> </a:t>
            </a:r>
          </a:p>
          <a:p>
            <a:r>
              <a:rPr lang="en-US" sz="4000" baseline="30000" dirty="0">
                <a:latin typeface="Calibri" panose="020F0502020204030204" pitchFamily="34" charset="0"/>
                <a:cs typeface="Calibri" panose="020F0502020204030204" pitchFamily="34" charset="0"/>
              </a:rPr>
              <a:t>Carrying burdens that are not ours to bear. </a:t>
            </a:r>
          </a:p>
          <a:p>
            <a:pPr marL="914400" lvl="2" indent="0">
              <a:buNone/>
            </a:pPr>
            <a:r>
              <a:rPr lang="en-US" sz="3200" baseline="30000" dirty="0">
                <a:latin typeface="Calibri" panose="020F0502020204030204" pitchFamily="34" charset="0"/>
                <a:cs typeface="Calibri" panose="020F0502020204030204" pitchFamily="34" charset="0"/>
              </a:rPr>
              <a:t>We are responsible for our own actions and choices. We are not meant to carry the weight of other people’s responsibilities.</a:t>
            </a:r>
          </a:p>
          <a:p>
            <a:pPr marL="914400" lvl="2" indent="0">
              <a:buNone/>
            </a:pPr>
            <a:endParaRPr lang="en-US" sz="3200" baseline="30000" dirty="0">
              <a:latin typeface="Calibri" panose="020F0502020204030204" pitchFamily="34" charset="0"/>
              <a:cs typeface="Calibri" panose="020F0502020204030204" pitchFamily="34" charset="0"/>
            </a:endParaRPr>
          </a:p>
          <a:p>
            <a:pPr marL="914400" lvl="2" indent="0">
              <a:buNone/>
            </a:pPr>
            <a:endParaRPr lang="en-US" sz="3200" baseline="30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3670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CB7D51-753B-D114-AE3D-4B8129F95F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36E51D-B8C0-8123-D11C-3815FD2ABBD0}"/>
              </a:ext>
            </a:extLst>
          </p:cNvPr>
          <p:cNvSpPr>
            <a:spLocks noGrp="1"/>
          </p:cNvSpPr>
          <p:nvPr>
            <p:ph type="title"/>
          </p:nvPr>
        </p:nvSpPr>
        <p:spPr/>
        <p:txBody>
          <a:bodyPr>
            <a:normAutofit/>
          </a:bodyPr>
          <a:lstStyle/>
          <a:p>
            <a:pPr algn="ctr"/>
            <a:endParaRPr lang="en-US" sz="8000" dirty="0"/>
          </a:p>
        </p:txBody>
      </p:sp>
      <p:sp>
        <p:nvSpPr>
          <p:cNvPr id="3" name="Content Placeholder 2">
            <a:extLst>
              <a:ext uri="{FF2B5EF4-FFF2-40B4-BE49-F238E27FC236}">
                <a16:creationId xmlns:a16="http://schemas.microsoft.com/office/drawing/2014/main" id="{B6A31BAD-9580-C6C7-46AB-A80BD1EBA9EA}"/>
              </a:ext>
            </a:extLst>
          </p:cNvPr>
          <p:cNvSpPr>
            <a:spLocks noGrp="1"/>
          </p:cNvSpPr>
          <p:nvPr>
            <p:ph idx="1"/>
          </p:nvPr>
        </p:nvSpPr>
        <p:spPr>
          <a:xfrm>
            <a:off x="838200" y="1454727"/>
            <a:ext cx="10515600" cy="4722236"/>
          </a:xfrm>
        </p:spPr>
        <p:txBody>
          <a:bodyPr>
            <a:normAutofit/>
          </a:bodyPr>
          <a:lstStyle/>
          <a:p>
            <a:pPr marL="0" indent="0" algn="ctr">
              <a:buNone/>
            </a:pPr>
            <a:endParaRPr lang="en-US" sz="3600" dirty="0"/>
          </a:p>
          <a:p>
            <a:pPr marL="0" indent="0" algn="ctr">
              <a:buNone/>
            </a:pPr>
            <a:r>
              <a:rPr lang="en-US" dirty="0"/>
              <a:t>Brothers,</a:t>
            </a:r>
            <a:r>
              <a:rPr lang="en-US" baseline="30000" dirty="0"/>
              <a:t> </a:t>
            </a:r>
            <a:r>
              <a:rPr lang="en-US" dirty="0"/>
              <a:t>if anyone is caught in any transgression, you who are spiritual should restore him in a spirit of gentleness. Keep watch on yourself, lest you too be tempted. </a:t>
            </a:r>
            <a:r>
              <a:rPr lang="en-US" b="1" baseline="30000" dirty="0"/>
              <a:t>2 </a:t>
            </a:r>
            <a:r>
              <a:rPr lang="en-US" dirty="0"/>
              <a:t>Bear one another's burdens,  and so fulfill the law of Christ. </a:t>
            </a:r>
            <a:r>
              <a:rPr lang="en-US" b="1" baseline="30000" dirty="0"/>
              <a:t>3 </a:t>
            </a:r>
            <a:r>
              <a:rPr lang="en-US" dirty="0"/>
              <a:t>For if anyone thinks he is something, when he is nothing, he deceives himself. </a:t>
            </a:r>
            <a:r>
              <a:rPr lang="en-US" b="1" baseline="30000" dirty="0"/>
              <a:t>4 </a:t>
            </a:r>
            <a:r>
              <a:rPr lang="en-US" dirty="0"/>
              <a:t>But let each one test his own work, and then his reason to boast will be in himself alone and not in his neighbor. </a:t>
            </a:r>
            <a:r>
              <a:rPr lang="en-US" b="1" baseline="30000" dirty="0"/>
              <a:t>5 </a:t>
            </a:r>
            <a:r>
              <a:rPr lang="en-US" dirty="0">
                <a:highlight>
                  <a:srgbClr val="FFFF00"/>
                </a:highlight>
              </a:rPr>
              <a:t>For each will have to bear his own load.</a:t>
            </a:r>
          </a:p>
          <a:p>
            <a:pPr marL="0" indent="0" algn="ctr">
              <a:buNone/>
            </a:pPr>
            <a:r>
              <a:rPr lang="en-US" sz="3600" dirty="0"/>
              <a:t>Ephesians 6:1-5</a:t>
            </a:r>
          </a:p>
        </p:txBody>
      </p:sp>
    </p:spTree>
    <p:extLst>
      <p:ext uri="{BB962C8B-B14F-4D97-AF65-F5344CB8AC3E}">
        <p14:creationId xmlns:p14="http://schemas.microsoft.com/office/powerpoint/2010/main" val="3734806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36BD525-C230-EAD8-ED32-790D081FC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A110B2-04AD-0840-8FDC-E234FFA7537C}"/>
              </a:ext>
            </a:extLst>
          </p:cNvPr>
          <p:cNvSpPr>
            <a:spLocks noGrp="1"/>
          </p:cNvSpPr>
          <p:nvPr>
            <p:ph type="title"/>
          </p:nvPr>
        </p:nvSpPr>
        <p:spPr/>
        <p:txBody>
          <a:bodyPr>
            <a:normAutofit/>
          </a:bodyPr>
          <a:lstStyle/>
          <a:p>
            <a:pPr algn="ctr"/>
            <a:endParaRPr lang="en-US" sz="8000" dirty="0"/>
          </a:p>
        </p:txBody>
      </p:sp>
      <p:sp>
        <p:nvSpPr>
          <p:cNvPr id="3" name="Content Placeholder 2">
            <a:extLst>
              <a:ext uri="{FF2B5EF4-FFF2-40B4-BE49-F238E27FC236}">
                <a16:creationId xmlns:a16="http://schemas.microsoft.com/office/drawing/2014/main" id="{C467644B-9D81-BD38-9F5B-3F160CE73E3A}"/>
              </a:ext>
            </a:extLst>
          </p:cNvPr>
          <p:cNvSpPr>
            <a:spLocks noGrp="1"/>
          </p:cNvSpPr>
          <p:nvPr>
            <p:ph idx="1"/>
          </p:nvPr>
        </p:nvSpPr>
        <p:spPr/>
        <p:txBody>
          <a:bodyPr>
            <a:normAutofit/>
          </a:bodyPr>
          <a:lstStyle/>
          <a:p>
            <a:pPr marL="0" indent="0" algn="ctr">
              <a:buNone/>
            </a:pPr>
            <a:endParaRPr lang="en-US" sz="3600" dirty="0"/>
          </a:p>
          <a:p>
            <a:pPr marL="0" indent="0" algn="ctr">
              <a:buNone/>
            </a:pPr>
            <a:r>
              <a:rPr lang="en-US" sz="4800" dirty="0"/>
              <a:t>Always remember to utilize the resources provided for you by the church. </a:t>
            </a:r>
          </a:p>
        </p:txBody>
      </p:sp>
    </p:spTree>
    <p:extLst>
      <p:ext uri="{BB962C8B-B14F-4D97-AF65-F5344CB8AC3E}">
        <p14:creationId xmlns:p14="http://schemas.microsoft.com/office/powerpoint/2010/main" val="2714965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E59EA6B-C82E-B63A-B002-0594445DC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085AC-7498-A5CF-9373-0CC9711896FD}"/>
              </a:ext>
            </a:extLst>
          </p:cNvPr>
          <p:cNvSpPr>
            <a:spLocks noGrp="1"/>
          </p:cNvSpPr>
          <p:nvPr>
            <p:ph type="title"/>
          </p:nvPr>
        </p:nvSpPr>
        <p:spPr/>
        <p:txBody>
          <a:bodyPr>
            <a:normAutofit/>
          </a:bodyPr>
          <a:lstStyle/>
          <a:p>
            <a:pPr algn="ctr"/>
            <a:endParaRPr lang="en-US" sz="8000" dirty="0"/>
          </a:p>
        </p:txBody>
      </p:sp>
      <p:sp>
        <p:nvSpPr>
          <p:cNvPr id="3" name="Content Placeholder 2">
            <a:extLst>
              <a:ext uri="{FF2B5EF4-FFF2-40B4-BE49-F238E27FC236}">
                <a16:creationId xmlns:a16="http://schemas.microsoft.com/office/drawing/2014/main" id="{8F524298-6BC2-C2AB-81A5-88BF13C5B8B7}"/>
              </a:ext>
            </a:extLst>
          </p:cNvPr>
          <p:cNvSpPr>
            <a:spLocks noGrp="1"/>
          </p:cNvSpPr>
          <p:nvPr>
            <p:ph idx="1"/>
          </p:nvPr>
        </p:nvSpPr>
        <p:spPr/>
        <p:txBody>
          <a:bodyPr>
            <a:normAutofit/>
          </a:bodyPr>
          <a:lstStyle/>
          <a:p>
            <a:pPr marL="0" indent="0" algn="ctr">
              <a:buNone/>
            </a:pPr>
            <a:r>
              <a:rPr lang="en-US" sz="3200" dirty="0"/>
              <a:t>Ron Kelley leads our </a:t>
            </a:r>
          </a:p>
          <a:p>
            <a:pPr marL="0" indent="0" algn="ctr">
              <a:buNone/>
            </a:pPr>
            <a:r>
              <a:rPr lang="en-US" sz="3200" dirty="0"/>
              <a:t>Prestonwood Foundation  that can help with:</a:t>
            </a:r>
          </a:p>
          <a:p>
            <a:r>
              <a:rPr lang="en-US" sz="3200" dirty="0"/>
              <a:t>Financial planning</a:t>
            </a:r>
          </a:p>
          <a:p>
            <a:r>
              <a:rPr lang="en-US" sz="3200" dirty="0"/>
              <a:t>Job Search</a:t>
            </a:r>
          </a:p>
          <a:p>
            <a:r>
              <a:rPr lang="en-US" sz="3200" dirty="0"/>
              <a:t>Will and Estate Planning</a:t>
            </a:r>
          </a:p>
          <a:p>
            <a:r>
              <a:rPr lang="en-US" sz="3200" dirty="0"/>
              <a:t>Benevolence Ministry</a:t>
            </a:r>
          </a:p>
          <a:p>
            <a:pPr marL="0" indent="0" algn="ctr">
              <a:buNone/>
            </a:pPr>
            <a:r>
              <a:rPr lang="en-US" sz="3200" dirty="0">
                <a:solidFill>
                  <a:schemeClr val="accent2">
                    <a:lumMod val="50000"/>
                  </a:schemeClr>
                </a:solidFill>
              </a:rPr>
              <a:t>Contact at </a:t>
            </a:r>
            <a:r>
              <a:rPr lang="en-US" sz="3200" dirty="0" err="1">
                <a:solidFill>
                  <a:schemeClr val="accent2">
                    <a:lumMod val="50000"/>
                  </a:schemeClr>
                </a:solidFill>
              </a:rPr>
              <a:t>www.Prestonwoodfoundation.org</a:t>
            </a:r>
            <a:endParaRPr lang="en-US" sz="3200" dirty="0">
              <a:solidFill>
                <a:schemeClr val="accent2">
                  <a:lumMod val="50000"/>
                </a:schemeClr>
              </a:solidFill>
            </a:endParaRPr>
          </a:p>
          <a:p>
            <a:pPr marL="0" indent="0" algn="ctr">
              <a:buNone/>
            </a:pPr>
            <a:endParaRPr lang="en-US" sz="3600" dirty="0"/>
          </a:p>
        </p:txBody>
      </p:sp>
    </p:spTree>
    <p:extLst>
      <p:ext uri="{BB962C8B-B14F-4D97-AF65-F5344CB8AC3E}">
        <p14:creationId xmlns:p14="http://schemas.microsoft.com/office/powerpoint/2010/main" val="85938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6F01-0251-0E29-9FFA-05F7CE131B7E}"/>
              </a:ext>
            </a:extLst>
          </p:cNvPr>
          <p:cNvSpPr>
            <a:spLocks noGrp="1"/>
          </p:cNvSpPr>
          <p:nvPr>
            <p:ph type="title"/>
          </p:nvPr>
        </p:nvSpPr>
        <p:spPr/>
        <p:txBody>
          <a:bodyPr>
            <a:normAutofit/>
          </a:bodyPr>
          <a:lstStyle/>
          <a:p>
            <a:pPr algn="ctr"/>
            <a:r>
              <a:rPr lang="en-US" sz="8000" dirty="0"/>
              <a:t>Bearing Burdens</a:t>
            </a:r>
          </a:p>
        </p:txBody>
      </p:sp>
      <p:sp>
        <p:nvSpPr>
          <p:cNvPr id="3" name="Content Placeholder 2">
            <a:extLst>
              <a:ext uri="{FF2B5EF4-FFF2-40B4-BE49-F238E27FC236}">
                <a16:creationId xmlns:a16="http://schemas.microsoft.com/office/drawing/2014/main" id="{0631DBFC-4D85-1120-771D-1AFAF36B4712}"/>
              </a:ext>
            </a:extLst>
          </p:cNvPr>
          <p:cNvSpPr>
            <a:spLocks noGrp="1"/>
          </p:cNvSpPr>
          <p:nvPr>
            <p:ph idx="1"/>
          </p:nvPr>
        </p:nvSpPr>
        <p:spPr/>
        <p:txBody>
          <a:bodyPr>
            <a:normAutofit/>
          </a:bodyPr>
          <a:lstStyle/>
          <a:p>
            <a:pPr marL="0" indent="0" algn="ctr">
              <a:buNone/>
            </a:pPr>
            <a:endParaRPr lang="en-US" sz="8000" dirty="0"/>
          </a:p>
          <a:p>
            <a:pPr marL="0" indent="0" algn="ctr">
              <a:buNone/>
            </a:pPr>
            <a:r>
              <a:rPr lang="en-US" sz="8000" dirty="0"/>
              <a:t>Practical Care for Your Life Group</a:t>
            </a:r>
          </a:p>
        </p:txBody>
      </p:sp>
    </p:spTree>
    <p:extLst>
      <p:ext uri="{BB962C8B-B14F-4D97-AF65-F5344CB8AC3E}">
        <p14:creationId xmlns:p14="http://schemas.microsoft.com/office/powerpoint/2010/main" val="280732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C62FF2F-C80A-4253-4405-4520832AB6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CCCC7-7250-2D73-2CE0-824F8A293B9A}"/>
              </a:ext>
            </a:extLst>
          </p:cNvPr>
          <p:cNvSpPr>
            <a:spLocks noGrp="1"/>
          </p:cNvSpPr>
          <p:nvPr>
            <p:ph type="title"/>
          </p:nvPr>
        </p:nvSpPr>
        <p:spPr>
          <a:xfrm>
            <a:off x="838200" y="365125"/>
            <a:ext cx="10515600" cy="4671109"/>
          </a:xfrm>
        </p:spPr>
        <p:txBody>
          <a:bodyPr>
            <a:normAutofit/>
          </a:bodyPr>
          <a:lstStyle/>
          <a:p>
            <a:pPr algn="r"/>
            <a:r>
              <a:rPr lang="en-US" sz="3200" b="1" i="1" cap="all" dirty="0">
                <a:hlinkClick r:id="rId3">
                  <a:extLst>
                    <a:ext uri="{A12FA001-AC4F-418D-AE19-62706E023703}">
                      <ahyp:hlinkClr xmlns:ahyp="http://schemas.microsoft.com/office/drawing/2018/hyperlinkcolor" val="tx"/>
                    </a:ext>
                  </a:extLst>
                </a:hlinkClick>
              </a:rPr>
              <a:t>MENTORS 4 COUPLES</a:t>
            </a:r>
            <a:br>
              <a:rPr lang="en-US" sz="3200" b="1" cap="all" dirty="0"/>
            </a:br>
            <a:r>
              <a:rPr lang="en-US" sz="3200" dirty="0"/>
              <a:t>Mentors4Couples combines </a:t>
            </a:r>
            <a:br>
              <a:rPr lang="en-US" sz="3200" dirty="0"/>
            </a:br>
            <a:r>
              <a:rPr lang="en-US" sz="3200" dirty="0"/>
              <a:t>Christ-centered, biblical marriage</a:t>
            </a:r>
            <a:br>
              <a:rPr lang="en-US" sz="3200" dirty="0"/>
            </a:br>
            <a:r>
              <a:rPr lang="en-US" sz="3200" dirty="0"/>
              <a:t> principles with applied training,</a:t>
            </a:r>
            <a:br>
              <a:rPr lang="en-US" sz="3200" dirty="0"/>
            </a:br>
            <a:r>
              <a:rPr lang="en-US" sz="3200" dirty="0"/>
              <a:t> helping to restore and</a:t>
            </a:r>
            <a:br>
              <a:rPr lang="en-US" sz="3200" dirty="0"/>
            </a:br>
            <a:r>
              <a:rPr lang="en-US" sz="3200" dirty="0"/>
              <a:t> strengthen marriages</a:t>
            </a:r>
            <a:br>
              <a:rPr lang="en-US" sz="3200" dirty="0"/>
            </a:br>
            <a:endParaRPr lang="en-US" sz="3200" dirty="0"/>
          </a:p>
        </p:txBody>
      </p:sp>
      <p:sp>
        <p:nvSpPr>
          <p:cNvPr id="3" name="Content Placeholder 2">
            <a:extLst>
              <a:ext uri="{FF2B5EF4-FFF2-40B4-BE49-F238E27FC236}">
                <a16:creationId xmlns:a16="http://schemas.microsoft.com/office/drawing/2014/main" id="{79CFB1AC-B7BE-39DF-E086-E894DDB67502}"/>
              </a:ext>
            </a:extLst>
          </p:cNvPr>
          <p:cNvSpPr>
            <a:spLocks noGrp="1"/>
          </p:cNvSpPr>
          <p:nvPr>
            <p:ph idx="1"/>
          </p:nvPr>
        </p:nvSpPr>
        <p:spPr>
          <a:xfrm>
            <a:off x="838200" y="4389119"/>
            <a:ext cx="9290538" cy="1787843"/>
          </a:xfrm>
        </p:spPr>
        <p:txBody>
          <a:bodyPr>
            <a:normAutofit/>
          </a:bodyPr>
          <a:lstStyle/>
          <a:p>
            <a:pPr marL="0" indent="0" algn="ctr">
              <a:buNone/>
            </a:pPr>
            <a:endParaRPr lang="en-US" sz="3600" dirty="0"/>
          </a:p>
          <a:p>
            <a:pPr marL="0" indent="0" algn="ctr">
              <a:buNone/>
            </a:pPr>
            <a:endParaRPr lang="en-US" sz="3600" dirty="0"/>
          </a:p>
        </p:txBody>
      </p:sp>
      <p:pic>
        <p:nvPicPr>
          <p:cNvPr id="5" name="Picture 4" descr="A blue background with white text&#10;&#10;AI-generated content may be incorrect.">
            <a:extLst>
              <a:ext uri="{FF2B5EF4-FFF2-40B4-BE49-F238E27FC236}">
                <a16:creationId xmlns:a16="http://schemas.microsoft.com/office/drawing/2014/main" id="{0220D9E0-A077-3915-7EE1-E7E53D878A53}"/>
              </a:ext>
            </a:extLst>
          </p:cNvPr>
          <p:cNvPicPr>
            <a:picLocks noChangeAspect="1"/>
          </p:cNvPicPr>
          <p:nvPr/>
        </p:nvPicPr>
        <p:blipFill>
          <a:blip r:embed="rId4"/>
          <a:stretch>
            <a:fillRect/>
          </a:stretch>
        </p:blipFill>
        <p:spPr>
          <a:xfrm>
            <a:off x="838200" y="365125"/>
            <a:ext cx="3810000" cy="3810000"/>
          </a:xfrm>
          <a:prstGeom prst="rect">
            <a:avLst/>
          </a:prstGeom>
        </p:spPr>
      </p:pic>
      <p:sp>
        <p:nvSpPr>
          <p:cNvPr id="7" name="TextBox 6">
            <a:extLst>
              <a:ext uri="{FF2B5EF4-FFF2-40B4-BE49-F238E27FC236}">
                <a16:creationId xmlns:a16="http://schemas.microsoft.com/office/drawing/2014/main" id="{CACA50DE-FF59-6362-D197-746DA7ECEC07}"/>
              </a:ext>
            </a:extLst>
          </p:cNvPr>
          <p:cNvSpPr txBox="1"/>
          <p:nvPr/>
        </p:nvSpPr>
        <p:spPr>
          <a:xfrm>
            <a:off x="1758462" y="3102318"/>
            <a:ext cx="7343335" cy="3508653"/>
          </a:xfrm>
          <a:prstGeom prst="rect">
            <a:avLst/>
          </a:prstGeom>
          <a:noFill/>
        </p:spPr>
        <p:txBody>
          <a:bodyPr wrap="square">
            <a:spAutoFit/>
          </a:bodyPr>
          <a:lstStyle/>
          <a:p>
            <a:endParaRPr lang="en-US" dirty="0">
              <a:solidFill>
                <a:schemeClr val="accent2">
                  <a:lumMod val="50000"/>
                </a:schemeClr>
              </a:solidFill>
            </a:endParaRPr>
          </a:p>
          <a:p>
            <a:endParaRPr lang="en-US" dirty="0">
              <a:solidFill>
                <a:schemeClr val="accent2">
                  <a:lumMod val="50000"/>
                </a:schemeClr>
              </a:solidFill>
            </a:endParaRPr>
          </a:p>
          <a:p>
            <a:endParaRPr lang="en-US" dirty="0">
              <a:solidFill>
                <a:schemeClr val="accent2">
                  <a:lumMod val="50000"/>
                </a:schemeClr>
              </a:solidFill>
            </a:endParaRPr>
          </a:p>
          <a:p>
            <a:endParaRPr lang="en-US" dirty="0">
              <a:solidFill>
                <a:schemeClr val="accent2">
                  <a:lumMod val="50000"/>
                </a:schemeClr>
              </a:solidFill>
            </a:endParaRPr>
          </a:p>
          <a:p>
            <a:endParaRPr lang="en-US" dirty="0">
              <a:solidFill>
                <a:schemeClr val="accent2">
                  <a:lumMod val="50000"/>
                </a:schemeClr>
              </a:solidFill>
            </a:endParaRPr>
          </a:p>
          <a:p>
            <a:endParaRPr lang="en-US" dirty="0">
              <a:solidFill>
                <a:schemeClr val="accent2">
                  <a:lumMod val="50000"/>
                </a:schemeClr>
              </a:solidFill>
            </a:endParaRPr>
          </a:p>
          <a:p>
            <a:endParaRPr lang="en-US" dirty="0">
              <a:solidFill>
                <a:schemeClr val="accent2">
                  <a:lumMod val="50000"/>
                </a:schemeClr>
              </a:solidFill>
            </a:endParaRPr>
          </a:p>
          <a:p>
            <a:pPr algn="ctr"/>
            <a:r>
              <a:rPr lang="en-US" sz="3200" dirty="0">
                <a:solidFill>
                  <a:schemeClr val="accent2">
                    <a:lumMod val="50000"/>
                  </a:schemeClr>
                </a:solidFill>
              </a:rPr>
              <a:t>You can connect with this program at</a:t>
            </a:r>
            <a:br>
              <a:rPr lang="en-US" sz="3200" dirty="0">
                <a:solidFill>
                  <a:schemeClr val="accent2">
                    <a:lumMod val="50000"/>
                  </a:schemeClr>
                </a:solidFill>
              </a:rPr>
            </a:br>
            <a:r>
              <a:rPr lang="en-US" sz="3200" dirty="0">
                <a:solidFill>
                  <a:schemeClr val="accent2">
                    <a:lumMod val="50000"/>
                  </a:schemeClr>
                </a:solidFill>
                <a:hlinkClick r:id="rId5">
                  <a:extLst>
                    <a:ext uri="{A12FA001-AC4F-418D-AE19-62706E023703}">
                      <ahyp:hlinkClr xmlns:ahyp="http://schemas.microsoft.com/office/drawing/2018/hyperlinkcolor" val="tx"/>
                    </a:ext>
                  </a:extLst>
                </a:hlinkClick>
              </a:rPr>
              <a:t>www.Prestonwood.org</a:t>
            </a:r>
            <a:r>
              <a:rPr lang="en-US" sz="3200" dirty="0">
                <a:solidFill>
                  <a:schemeClr val="accent2">
                    <a:lumMod val="50000"/>
                  </a:schemeClr>
                </a:solidFill>
              </a:rPr>
              <a:t> under that Marriage and Family Tab</a:t>
            </a:r>
            <a:endParaRPr lang="en-US" sz="3200" dirty="0"/>
          </a:p>
        </p:txBody>
      </p:sp>
    </p:spTree>
    <p:extLst>
      <p:ext uri="{BB962C8B-B14F-4D97-AF65-F5344CB8AC3E}">
        <p14:creationId xmlns:p14="http://schemas.microsoft.com/office/powerpoint/2010/main" val="366762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906E3CF-8EFB-309B-AA7D-57A210B50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3C819-D2B4-6A3B-A23D-59E353F150F4}"/>
              </a:ext>
            </a:extLst>
          </p:cNvPr>
          <p:cNvSpPr>
            <a:spLocks noGrp="1"/>
          </p:cNvSpPr>
          <p:nvPr>
            <p:ph type="title"/>
          </p:nvPr>
        </p:nvSpPr>
        <p:spPr/>
        <p:txBody>
          <a:bodyPr>
            <a:normAutofit/>
          </a:bodyPr>
          <a:lstStyle/>
          <a:p>
            <a:pPr algn="ctr"/>
            <a:r>
              <a:rPr lang="en-US" sz="8000" dirty="0"/>
              <a:t>Life Recovery </a:t>
            </a:r>
          </a:p>
        </p:txBody>
      </p:sp>
      <p:sp>
        <p:nvSpPr>
          <p:cNvPr id="3" name="Content Placeholder 2">
            <a:extLst>
              <a:ext uri="{FF2B5EF4-FFF2-40B4-BE49-F238E27FC236}">
                <a16:creationId xmlns:a16="http://schemas.microsoft.com/office/drawing/2014/main" id="{A8352DCF-B35A-2186-3275-20894C33A507}"/>
              </a:ext>
            </a:extLst>
          </p:cNvPr>
          <p:cNvSpPr>
            <a:spLocks noGrp="1"/>
          </p:cNvSpPr>
          <p:nvPr>
            <p:ph idx="1"/>
          </p:nvPr>
        </p:nvSpPr>
        <p:spPr/>
        <p:txBody>
          <a:bodyPr>
            <a:normAutofit fontScale="85000" lnSpcReduction="20000"/>
          </a:bodyPr>
          <a:lstStyle/>
          <a:p>
            <a:pPr marL="0" indent="0" algn="ctr">
              <a:buNone/>
            </a:pPr>
            <a:endParaRPr lang="en-US" sz="3600" dirty="0"/>
          </a:p>
          <a:p>
            <a:r>
              <a:rPr lang="en-US" sz="3600" dirty="0"/>
              <a:t>Grief Share</a:t>
            </a:r>
          </a:p>
          <a:p>
            <a:pPr lvl="1"/>
            <a:r>
              <a:rPr lang="en-US" sz="3200" dirty="0"/>
              <a:t>For those who have lost a loved one</a:t>
            </a:r>
          </a:p>
          <a:p>
            <a:r>
              <a:rPr lang="en-US" sz="3600" dirty="0"/>
              <a:t>Divorce Care</a:t>
            </a:r>
          </a:p>
          <a:p>
            <a:pPr lvl="1"/>
            <a:r>
              <a:rPr lang="en-US" sz="3200" dirty="0"/>
              <a:t>Anyone walking through divorce</a:t>
            </a:r>
          </a:p>
          <a:p>
            <a:r>
              <a:rPr lang="en-US" sz="3600" dirty="0"/>
              <a:t>The Prodigal</a:t>
            </a:r>
          </a:p>
          <a:p>
            <a:pPr lvl="1"/>
            <a:r>
              <a:rPr lang="en-US" sz="3200" dirty="0"/>
              <a:t>For those who love someone who have walked away from their faith</a:t>
            </a:r>
          </a:p>
          <a:p>
            <a:r>
              <a:rPr lang="en-US" sz="3600" dirty="0" err="1"/>
              <a:t>Xchanged</a:t>
            </a:r>
            <a:r>
              <a:rPr lang="en-US" sz="3600" dirty="0"/>
              <a:t> Life</a:t>
            </a:r>
          </a:p>
          <a:p>
            <a:pPr lvl="1"/>
            <a:r>
              <a:rPr lang="en-US" sz="3200" dirty="0"/>
              <a:t>Anyone who needs to lay down things of this world for the </a:t>
            </a:r>
          </a:p>
          <a:p>
            <a:pPr marL="457200" lvl="1" indent="0">
              <a:buNone/>
            </a:pPr>
            <a:r>
              <a:rPr lang="en-US" sz="3200" dirty="0"/>
              <a:t>    things of the Lord.</a:t>
            </a:r>
          </a:p>
          <a:p>
            <a:endParaRPr lang="en-US" sz="3600" dirty="0"/>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2823551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8C4EE9C-84E8-DA80-6546-FF6E6D411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5DEE2-3305-A66F-D5DA-B05C5D834E11}"/>
              </a:ext>
            </a:extLst>
          </p:cNvPr>
          <p:cNvSpPr>
            <a:spLocks noGrp="1"/>
          </p:cNvSpPr>
          <p:nvPr>
            <p:ph type="title"/>
          </p:nvPr>
        </p:nvSpPr>
        <p:spPr>
          <a:xfrm>
            <a:off x="741218" y="-2729345"/>
            <a:ext cx="10515600" cy="2729345"/>
          </a:xfrm>
        </p:spPr>
        <p:txBody>
          <a:bodyPr/>
          <a:lstStyle/>
          <a:p>
            <a:pPr algn="ct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7AF32DF-7B4F-2241-6EFC-926C41D2A932}"/>
              </a:ext>
            </a:extLst>
          </p:cNvPr>
          <p:cNvSpPr>
            <a:spLocks noGrp="1"/>
          </p:cNvSpPr>
          <p:nvPr>
            <p:ph idx="1"/>
          </p:nvPr>
        </p:nvSpPr>
        <p:spPr>
          <a:xfrm>
            <a:off x="838200" y="581891"/>
            <a:ext cx="10515600" cy="5595071"/>
          </a:xfrm>
        </p:spPr>
        <p:txBody>
          <a:bodyPr/>
          <a:lstStyle/>
          <a:p>
            <a:r>
              <a:rPr lang="en-US" dirty="0"/>
              <a:t>PTSD</a:t>
            </a:r>
          </a:p>
          <a:p>
            <a:pPr lvl="1"/>
            <a:r>
              <a:rPr lang="en-US" dirty="0"/>
              <a:t>Anyone who has PTSD issues</a:t>
            </a:r>
          </a:p>
          <a:p>
            <a:r>
              <a:rPr lang="en-US" dirty="0"/>
              <a:t>A Time to Heal</a:t>
            </a:r>
          </a:p>
          <a:p>
            <a:pPr lvl="1"/>
            <a:r>
              <a:rPr lang="en-US" dirty="0"/>
              <a:t>For women who have been abused at any point in their lives, any form of abuse</a:t>
            </a:r>
          </a:p>
          <a:p>
            <a:r>
              <a:rPr lang="en-US" dirty="0"/>
              <a:t>Substance Abuse</a:t>
            </a:r>
          </a:p>
          <a:p>
            <a:pPr lvl="1"/>
            <a:r>
              <a:rPr lang="en-US" dirty="0"/>
              <a:t>Anyone who struggles with drugs or alcohol </a:t>
            </a:r>
          </a:p>
          <a:p>
            <a:r>
              <a:rPr lang="en-US" dirty="0"/>
              <a:t>Living Free</a:t>
            </a:r>
          </a:p>
          <a:p>
            <a:pPr lvl="1"/>
            <a:r>
              <a:rPr lang="en-US" dirty="0"/>
              <a:t>For men who are struggling with sexual addiction</a:t>
            </a:r>
          </a:p>
          <a:p>
            <a:r>
              <a:rPr lang="en-US" dirty="0"/>
              <a:t>Women Living Free</a:t>
            </a:r>
          </a:p>
          <a:p>
            <a:pPr lvl="1"/>
            <a:r>
              <a:rPr lang="en-US" dirty="0"/>
              <a:t>For women who have experienced betrayal or infidelity in their marriage </a:t>
            </a:r>
            <a:r>
              <a:rPr lang="en-US" b="1" baseline="30000" dirty="0"/>
              <a:t> </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1192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F2B5E9-D3EA-2659-24D2-1C5055761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4F6D21-D65B-3486-2809-D214F898EDB7}"/>
              </a:ext>
            </a:extLst>
          </p:cNvPr>
          <p:cNvSpPr>
            <a:spLocks noGrp="1"/>
          </p:cNvSpPr>
          <p:nvPr>
            <p:ph type="title"/>
          </p:nvPr>
        </p:nvSpPr>
        <p:spPr>
          <a:xfrm>
            <a:off x="838200" y="221674"/>
            <a:ext cx="10515600" cy="914400"/>
          </a:xfrm>
        </p:spPr>
        <p:txBody>
          <a:bodyPr/>
          <a:lstStyle/>
          <a:p>
            <a:pPr algn="ct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617A322-C79D-A06A-7849-29BF2E6B6197}"/>
              </a:ext>
            </a:extLst>
          </p:cNvPr>
          <p:cNvSpPr>
            <a:spLocks noGrp="1"/>
          </p:cNvSpPr>
          <p:nvPr>
            <p:ph idx="1"/>
          </p:nvPr>
        </p:nvSpPr>
        <p:spPr>
          <a:xfrm>
            <a:off x="838200" y="2022765"/>
            <a:ext cx="10515600" cy="4154198"/>
          </a:xfrm>
        </p:spPr>
        <p:txBody>
          <a:bodyPr/>
          <a:lstStyle/>
          <a:p>
            <a:pPr marL="0" indent="0" algn="ctr">
              <a:buNone/>
            </a:pPr>
            <a:r>
              <a:rPr lang="en-US" dirty="0"/>
              <a:t> </a:t>
            </a:r>
            <a:r>
              <a:rPr lang="en-US" b="1" baseline="30000" dirty="0"/>
              <a:t> </a:t>
            </a:r>
            <a:r>
              <a:rPr lang="en-US" sz="5400" baseline="30000" dirty="0">
                <a:latin typeface="Calibri" panose="020F0502020204030204" pitchFamily="34" charset="0"/>
                <a:cs typeface="Calibri" panose="020F0502020204030204" pitchFamily="34" charset="0"/>
              </a:rPr>
              <a:t>If you have any questions concerning Life Recovery classes or if someone wants to know more about the program, please email </a:t>
            </a:r>
          </a:p>
          <a:p>
            <a:pPr marL="0" indent="0" algn="ctr">
              <a:buNone/>
            </a:pPr>
            <a:r>
              <a:rPr lang="en-US" sz="5400" baseline="30000" dirty="0">
                <a:latin typeface="Calibri" panose="020F0502020204030204" pitchFamily="34" charset="0"/>
                <a:cs typeface="Calibri" panose="020F0502020204030204" pitchFamily="34" charset="0"/>
                <a:hlinkClick r:id="rId3"/>
              </a:rPr>
              <a:t>liferecoverynorth@Prestonwood.org</a:t>
            </a:r>
            <a:endParaRPr lang="en-US" sz="5400" baseline="30000" dirty="0">
              <a:latin typeface="Calibri" panose="020F0502020204030204" pitchFamily="34" charset="0"/>
              <a:cs typeface="Calibri" panose="020F0502020204030204" pitchFamily="34" charset="0"/>
            </a:endParaRPr>
          </a:p>
          <a:p>
            <a:pPr marL="0" indent="0" algn="ctr">
              <a:buNone/>
            </a:pPr>
            <a:r>
              <a:rPr lang="en-US" sz="5400" baseline="30000" dirty="0">
                <a:latin typeface="Calibri" panose="020F0502020204030204" pitchFamily="34" charset="0"/>
                <a:cs typeface="Calibri" panose="020F0502020204030204" pitchFamily="34" charset="0"/>
              </a:rPr>
              <a:t>Or text RECOVERY to 55125</a:t>
            </a:r>
          </a:p>
          <a:p>
            <a:pPr marL="0" indent="0" algn="ctr">
              <a:buNone/>
            </a:pP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3000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1616-CE5A-EC29-2720-4B1E3CDD2571}"/>
              </a:ext>
            </a:extLst>
          </p:cNvPr>
          <p:cNvSpPr>
            <a:spLocks noGrp="1"/>
          </p:cNvSpPr>
          <p:nvPr>
            <p:ph type="title"/>
          </p:nvPr>
        </p:nvSpPr>
        <p:spPr>
          <a:xfrm>
            <a:off x="838200" y="471055"/>
            <a:ext cx="10515600" cy="2729345"/>
          </a:xfrm>
        </p:spPr>
        <p:txBody>
          <a:bodyPr/>
          <a:lstStyle/>
          <a:p>
            <a:pPr algn="ctr"/>
            <a:r>
              <a:rPr lang="en-US" dirty="0">
                <a:latin typeface="Calibri" panose="020F0502020204030204" pitchFamily="34" charset="0"/>
                <a:cs typeface="Calibri" panose="020F0502020204030204" pitchFamily="34" charset="0"/>
              </a:rPr>
              <a:t>What does Scripture Teach us About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Bearing Burdens?</a:t>
            </a:r>
          </a:p>
        </p:txBody>
      </p:sp>
      <p:sp>
        <p:nvSpPr>
          <p:cNvPr id="3" name="Content Placeholder 2">
            <a:extLst>
              <a:ext uri="{FF2B5EF4-FFF2-40B4-BE49-F238E27FC236}">
                <a16:creationId xmlns:a16="http://schemas.microsoft.com/office/drawing/2014/main" id="{D611688C-A0D8-F653-A05E-EE14797F7618}"/>
              </a:ext>
            </a:extLst>
          </p:cNvPr>
          <p:cNvSpPr>
            <a:spLocks noGrp="1"/>
          </p:cNvSpPr>
          <p:nvPr>
            <p:ph idx="1"/>
          </p:nvPr>
        </p:nvSpPr>
        <p:spPr>
          <a:xfrm>
            <a:off x="838200" y="3657601"/>
            <a:ext cx="10515600" cy="2519361"/>
          </a:xfrm>
        </p:spPr>
        <p:txBody>
          <a:bodyPr/>
          <a:lstStyle/>
          <a:p>
            <a:pPr marL="0" indent="0" algn="ctr">
              <a:buNone/>
            </a:pPr>
            <a:r>
              <a:rPr lang="en-US" dirty="0"/>
              <a:t> </a:t>
            </a:r>
            <a:r>
              <a:rPr lang="en-US" b="1" baseline="30000" dirty="0"/>
              <a:t> </a:t>
            </a:r>
            <a:r>
              <a:rPr lang="en-US" sz="4000" dirty="0">
                <a:latin typeface="Calibri" panose="020F0502020204030204" pitchFamily="34" charset="0"/>
                <a:cs typeface="Calibri" panose="020F0502020204030204" pitchFamily="34" charset="0"/>
              </a:rPr>
              <a:t>Bear one another's burdens and so fulfill the law of Christ. </a:t>
            </a:r>
          </a:p>
          <a:p>
            <a:pPr marL="0" indent="0" algn="ctr">
              <a:buNone/>
            </a:pPr>
            <a:r>
              <a:rPr lang="en-US" sz="4000" dirty="0">
                <a:latin typeface="Calibri" panose="020F0502020204030204" pitchFamily="34" charset="0"/>
                <a:cs typeface="Calibri" panose="020F0502020204030204" pitchFamily="34" charset="0"/>
              </a:rPr>
              <a:t>Galatians 4:2</a:t>
            </a:r>
          </a:p>
        </p:txBody>
      </p:sp>
    </p:spTree>
    <p:extLst>
      <p:ext uri="{BB962C8B-B14F-4D97-AF65-F5344CB8AC3E}">
        <p14:creationId xmlns:p14="http://schemas.microsoft.com/office/powerpoint/2010/main" val="224937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4B4842-A625-C2FA-305C-D914396AE6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558B3-8077-D9BE-AD4F-F8CD310B1FDF}"/>
              </a:ext>
            </a:extLst>
          </p:cNvPr>
          <p:cNvSpPr>
            <a:spLocks noGrp="1"/>
          </p:cNvSpPr>
          <p:nvPr>
            <p:ph type="title"/>
          </p:nvPr>
        </p:nvSpPr>
        <p:spPr>
          <a:xfrm>
            <a:off x="962891" y="392834"/>
            <a:ext cx="10515600" cy="288203"/>
          </a:xfrm>
        </p:spPr>
        <p:txBody>
          <a:bodyPr>
            <a:normAutofit fontScale="90000"/>
          </a:bodyPr>
          <a:lstStyle/>
          <a:p>
            <a:pPr algn="ctr"/>
            <a:endParaRPr lang="en-US" sz="8000" dirty="0"/>
          </a:p>
        </p:txBody>
      </p:sp>
      <p:sp>
        <p:nvSpPr>
          <p:cNvPr id="3" name="Content Placeholder 2">
            <a:extLst>
              <a:ext uri="{FF2B5EF4-FFF2-40B4-BE49-F238E27FC236}">
                <a16:creationId xmlns:a16="http://schemas.microsoft.com/office/drawing/2014/main" id="{75721C02-A3AB-C0E4-ED70-B903B720FE9C}"/>
              </a:ext>
            </a:extLst>
          </p:cNvPr>
          <p:cNvSpPr>
            <a:spLocks noGrp="1"/>
          </p:cNvSpPr>
          <p:nvPr>
            <p:ph idx="1"/>
          </p:nvPr>
        </p:nvSpPr>
        <p:spPr/>
        <p:txBody>
          <a:bodyPr>
            <a:normAutofit/>
          </a:bodyPr>
          <a:lstStyle/>
          <a:p>
            <a:pPr marL="0" indent="0" algn="ctr">
              <a:buNone/>
            </a:pPr>
            <a:r>
              <a:rPr lang="en-US" b="1" baseline="30000" dirty="0"/>
              <a:t> </a:t>
            </a:r>
            <a:r>
              <a:rPr lang="en-US" sz="3600" dirty="0"/>
              <a:t>Be kind to one another, tenderhearted, forgiving one another, as God in Christ forgave you.</a:t>
            </a:r>
          </a:p>
          <a:p>
            <a:pPr marL="0" indent="0" algn="ctr">
              <a:buNone/>
            </a:pPr>
            <a:r>
              <a:rPr lang="en-US" sz="3600" dirty="0"/>
              <a:t>Ephesians 4:32</a:t>
            </a:r>
          </a:p>
          <a:p>
            <a:pPr marL="0" indent="0" algn="ctr">
              <a:buNone/>
            </a:pPr>
            <a:endParaRPr lang="en-US" sz="3600" dirty="0"/>
          </a:p>
          <a:p>
            <a:pPr marL="0" indent="0" algn="ctr">
              <a:buNone/>
            </a:pPr>
            <a:endParaRPr lang="en-US" sz="3600" dirty="0"/>
          </a:p>
        </p:txBody>
      </p:sp>
    </p:spTree>
    <p:extLst>
      <p:ext uri="{BB962C8B-B14F-4D97-AF65-F5344CB8AC3E}">
        <p14:creationId xmlns:p14="http://schemas.microsoft.com/office/powerpoint/2010/main" val="3868513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E0B86D0-2394-7FF3-44BC-017742246D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EDE871-7878-658A-3F14-47FE19D6E55D}"/>
              </a:ext>
            </a:extLst>
          </p:cNvPr>
          <p:cNvSpPr>
            <a:spLocks noGrp="1"/>
          </p:cNvSpPr>
          <p:nvPr>
            <p:ph type="title"/>
          </p:nvPr>
        </p:nvSpPr>
        <p:spPr>
          <a:xfrm>
            <a:off x="838200" y="365126"/>
            <a:ext cx="10515600" cy="315912"/>
          </a:xfrm>
        </p:spPr>
        <p:txBody>
          <a:bodyPr>
            <a:normAutofit fontScale="90000"/>
          </a:bodyPr>
          <a:lstStyle/>
          <a:p>
            <a:pPr algn="ctr"/>
            <a:endParaRPr lang="en-US" sz="8000" dirty="0"/>
          </a:p>
        </p:txBody>
      </p:sp>
      <p:sp>
        <p:nvSpPr>
          <p:cNvPr id="3" name="Content Placeholder 2">
            <a:extLst>
              <a:ext uri="{FF2B5EF4-FFF2-40B4-BE49-F238E27FC236}">
                <a16:creationId xmlns:a16="http://schemas.microsoft.com/office/drawing/2014/main" id="{0714C81F-34C8-A54C-32A8-2AC7637D3CE1}"/>
              </a:ext>
            </a:extLst>
          </p:cNvPr>
          <p:cNvSpPr>
            <a:spLocks noGrp="1"/>
          </p:cNvSpPr>
          <p:nvPr>
            <p:ph idx="1"/>
          </p:nvPr>
        </p:nvSpPr>
        <p:spPr>
          <a:xfrm>
            <a:off x="838200" y="1302327"/>
            <a:ext cx="10515600" cy="4874636"/>
          </a:xfrm>
        </p:spPr>
        <p:txBody>
          <a:bodyPr>
            <a:normAutofit/>
          </a:bodyPr>
          <a:lstStyle/>
          <a:p>
            <a:pPr marL="0" indent="0" algn="ctr">
              <a:buNone/>
            </a:pPr>
            <a:r>
              <a:rPr lang="en-US" sz="3600" b="1" baseline="30000" dirty="0">
                <a:latin typeface="Calibri" panose="020F0502020204030204" pitchFamily="34" charset="0"/>
                <a:cs typeface="Calibri" panose="020F0502020204030204" pitchFamily="34" charset="0"/>
              </a:rPr>
              <a:t>12 </a:t>
            </a:r>
            <a:r>
              <a:rPr lang="en-US" sz="3600" dirty="0">
                <a:latin typeface="Calibri" panose="020F0502020204030204" pitchFamily="34" charset="0"/>
                <a:cs typeface="Calibri" panose="020F0502020204030204" pitchFamily="34" charset="0"/>
              </a:rPr>
              <a:t>When I send Artemas or Tychicus to you, do your best to come to me at Nicopolis, for I have decided to spend the winter there. </a:t>
            </a:r>
            <a:r>
              <a:rPr lang="en-US" sz="3600" b="1" baseline="30000" dirty="0">
                <a:latin typeface="Calibri" panose="020F0502020204030204" pitchFamily="34" charset="0"/>
                <a:cs typeface="Calibri" panose="020F0502020204030204" pitchFamily="34" charset="0"/>
              </a:rPr>
              <a:t>13 </a:t>
            </a:r>
            <a:r>
              <a:rPr lang="en-US" sz="3600" dirty="0">
                <a:latin typeface="Calibri" panose="020F0502020204030204" pitchFamily="34" charset="0"/>
                <a:cs typeface="Calibri" panose="020F0502020204030204" pitchFamily="34" charset="0"/>
              </a:rPr>
              <a:t>Do your best to speed Zenas the lawyer and Apollos on their way; see that they lack nothing. </a:t>
            </a:r>
            <a:r>
              <a:rPr lang="en-US" sz="3600" b="1" baseline="30000" dirty="0">
                <a:latin typeface="Calibri" panose="020F0502020204030204" pitchFamily="34" charset="0"/>
                <a:cs typeface="Calibri" panose="020F0502020204030204" pitchFamily="34" charset="0"/>
              </a:rPr>
              <a:t>14 </a:t>
            </a:r>
            <a:r>
              <a:rPr lang="en-US" sz="3600" dirty="0">
                <a:latin typeface="Calibri" panose="020F0502020204030204" pitchFamily="34" charset="0"/>
                <a:cs typeface="Calibri" panose="020F0502020204030204" pitchFamily="34" charset="0"/>
              </a:rPr>
              <a:t>And let our people learn to devote themselves to good works, so as to help cases of urgent need, and not be unfruitful.</a:t>
            </a:r>
          </a:p>
          <a:p>
            <a:pPr marL="0" indent="0" algn="ctr">
              <a:buNone/>
            </a:pPr>
            <a:r>
              <a:rPr lang="en-US" sz="3600" dirty="0">
                <a:latin typeface="Calibri" panose="020F0502020204030204" pitchFamily="34" charset="0"/>
                <a:cs typeface="Calibri" panose="020F0502020204030204" pitchFamily="34" charset="0"/>
              </a:rPr>
              <a:t>Titus 3:12-14</a:t>
            </a:r>
          </a:p>
        </p:txBody>
      </p:sp>
    </p:spTree>
    <p:extLst>
      <p:ext uri="{BB962C8B-B14F-4D97-AF65-F5344CB8AC3E}">
        <p14:creationId xmlns:p14="http://schemas.microsoft.com/office/powerpoint/2010/main" val="21958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51D287E-6BEE-0448-7BFC-1F834A1EC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E4018-2474-2399-BF96-B37C00B772FA}"/>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1E337EB-648B-30EF-CE7C-512AB3C93207}"/>
              </a:ext>
            </a:extLst>
          </p:cNvPr>
          <p:cNvSpPr>
            <a:spLocks noGrp="1"/>
          </p:cNvSpPr>
          <p:nvPr>
            <p:ph idx="1"/>
          </p:nvPr>
        </p:nvSpPr>
        <p:spPr>
          <a:xfrm>
            <a:off x="838200" y="1094509"/>
            <a:ext cx="10515600" cy="5082454"/>
          </a:xfrm>
        </p:spPr>
        <p:txBody>
          <a:bodyPr>
            <a:normAutofit fontScale="92500" lnSpcReduction="10000"/>
          </a:bodyPr>
          <a:lstStyle/>
          <a:p>
            <a:pPr marL="0" indent="0" algn="ctr">
              <a:buNone/>
            </a:pPr>
            <a:r>
              <a:rPr lang="en-US" b="1" baseline="30000" dirty="0"/>
              <a:t>12 </a:t>
            </a:r>
            <a:r>
              <a:rPr lang="en-US" dirty="0"/>
              <a:t>Put on then, as God's chosen ones, holy and beloved, compassionate hearts, kindness, humility, meekness, and patience, </a:t>
            </a:r>
            <a:r>
              <a:rPr lang="en-US" b="1" baseline="30000" dirty="0"/>
              <a:t>13 </a:t>
            </a:r>
            <a:r>
              <a:rPr lang="en-US" dirty="0"/>
              <a:t>bearing with one another and, if one has a complaint against another, forgiving each other; as the Lord has forgiven you, so you also must forgive. </a:t>
            </a:r>
            <a:r>
              <a:rPr lang="en-US" b="1" baseline="30000" dirty="0"/>
              <a:t>14 </a:t>
            </a:r>
            <a:r>
              <a:rPr lang="en-US" dirty="0"/>
              <a:t>And above all these put on love, which binds everything together in perfect harmony. </a:t>
            </a:r>
            <a:r>
              <a:rPr lang="en-US" b="1" baseline="30000" dirty="0"/>
              <a:t>15 </a:t>
            </a:r>
            <a:r>
              <a:rPr lang="en-US" dirty="0"/>
              <a:t>And let the peace of Christ rule in your hearts, to which indeed you were called in one body. And be thankful. </a:t>
            </a:r>
            <a:r>
              <a:rPr lang="en-US" b="1" baseline="30000" dirty="0"/>
              <a:t>16 </a:t>
            </a:r>
            <a:r>
              <a:rPr lang="en-US" dirty="0"/>
              <a:t>Let the word of Christ dwell in you richly, teaching and admonishing one another in all wisdom, singing psalms and hymns and spiritual songs, with thankfulness in your hearts to God. </a:t>
            </a:r>
            <a:r>
              <a:rPr lang="en-US" b="1" baseline="30000" dirty="0"/>
              <a:t>17 </a:t>
            </a:r>
            <a:r>
              <a:rPr lang="en-US" dirty="0"/>
              <a:t>And whatever you do, in word or deed, do everything in the name of the Lord Jesus, giving thanks to God the Father through him.</a:t>
            </a:r>
          </a:p>
          <a:p>
            <a:pPr marL="0" indent="0" algn="ctr">
              <a:buNone/>
            </a:pPr>
            <a:br>
              <a:rPr lang="en-US" dirty="0"/>
            </a:br>
            <a:r>
              <a:rPr lang="en-US" dirty="0"/>
              <a:t>					Colossians 3:12-17</a:t>
            </a:r>
          </a:p>
        </p:txBody>
      </p:sp>
    </p:spTree>
    <p:extLst>
      <p:ext uri="{BB962C8B-B14F-4D97-AF65-F5344CB8AC3E}">
        <p14:creationId xmlns:p14="http://schemas.microsoft.com/office/powerpoint/2010/main" val="73966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6EC15EF-EF9C-13E8-801D-7B00410DE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13121-EBA0-08AA-B7EB-426D411E1B63}"/>
              </a:ext>
            </a:extLst>
          </p:cNvPr>
          <p:cNvSpPr>
            <a:spLocks noGrp="1"/>
          </p:cNvSpPr>
          <p:nvPr>
            <p:ph type="title"/>
          </p:nvPr>
        </p:nvSpPr>
        <p:spPr>
          <a:xfrm>
            <a:off x="838200" y="365125"/>
            <a:ext cx="10515600" cy="246639"/>
          </a:xfrm>
        </p:spPr>
        <p:txBody>
          <a:bodyPr>
            <a:normAutofit fontScale="90000"/>
          </a:bodyPr>
          <a:lstStyle/>
          <a:p>
            <a:pPr algn="ct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89FEE84-338C-F7F2-2F05-34DD265FD5CD}"/>
              </a:ext>
            </a:extLst>
          </p:cNvPr>
          <p:cNvSpPr>
            <a:spLocks noGrp="1"/>
          </p:cNvSpPr>
          <p:nvPr>
            <p:ph idx="1"/>
          </p:nvPr>
        </p:nvSpPr>
        <p:spPr>
          <a:xfrm>
            <a:off x="838200" y="1246909"/>
            <a:ext cx="10515600" cy="4999327"/>
          </a:xfrm>
        </p:spPr>
        <p:txBody>
          <a:bodyPr>
            <a:noAutofit/>
          </a:bodyPr>
          <a:lstStyle/>
          <a:p>
            <a:pPr marL="0" indent="0" algn="ctr">
              <a:buNone/>
            </a:pPr>
            <a:r>
              <a:rPr lang="en-US" sz="8000" b="1" dirty="0">
                <a:latin typeface="Calibri" panose="020F0502020204030204" pitchFamily="34" charset="0"/>
                <a:cs typeface="Calibri" panose="020F0502020204030204" pitchFamily="34" charset="0"/>
              </a:rPr>
              <a:t>What are some Practical Ways to Serve Your Life Group in This Way?</a:t>
            </a:r>
            <a:endParaRPr lang="en-US" sz="8000" b="1" dirty="0"/>
          </a:p>
        </p:txBody>
      </p:sp>
    </p:spTree>
    <p:extLst>
      <p:ext uri="{BB962C8B-B14F-4D97-AF65-F5344CB8AC3E}">
        <p14:creationId xmlns:p14="http://schemas.microsoft.com/office/powerpoint/2010/main" val="83500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50AE359-3AEA-D901-84F7-FD5ECDDE3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31C5D2-330B-C9DF-C49C-0F1E09E804E3}"/>
              </a:ext>
            </a:extLst>
          </p:cNvPr>
          <p:cNvSpPr>
            <a:spLocks noGrp="1"/>
          </p:cNvSpPr>
          <p:nvPr>
            <p:ph type="title"/>
          </p:nvPr>
        </p:nvSpPr>
        <p:spPr/>
        <p:txBody>
          <a:bodyPr>
            <a:normAutofit/>
          </a:bodyPr>
          <a:lstStyle/>
          <a:p>
            <a:pPr algn="ctr"/>
            <a:r>
              <a:rPr lang="en-US" b="1" dirty="0">
                <a:latin typeface="Calibri" panose="020F0502020204030204" pitchFamily="34" charset="0"/>
                <a:cs typeface="Calibri" panose="020F0502020204030204" pitchFamily="34" charset="0"/>
              </a:rPr>
              <a:t>What are some Practical Ways to Serve Your Life Group in This Way?</a:t>
            </a:r>
          </a:p>
        </p:txBody>
      </p:sp>
      <p:sp>
        <p:nvSpPr>
          <p:cNvPr id="3" name="Content Placeholder 2">
            <a:extLst>
              <a:ext uri="{FF2B5EF4-FFF2-40B4-BE49-F238E27FC236}">
                <a16:creationId xmlns:a16="http://schemas.microsoft.com/office/drawing/2014/main" id="{BCFC7A82-0F1B-56A9-8604-EB34D2DE3FCA}"/>
              </a:ext>
            </a:extLst>
          </p:cNvPr>
          <p:cNvSpPr>
            <a:spLocks noGrp="1"/>
          </p:cNvSpPr>
          <p:nvPr>
            <p:ph idx="1"/>
          </p:nvPr>
        </p:nvSpPr>
        <p:spPr>
          <a:xfrm>
            <a:off x="838200" y="1894898"/>
            <a:ext cx="10515600" cy="4351338"/>
          </a:xfrm>
        </p:spPr>
        <p:txBody>
          <a:bodyPr/>
          <a:lstStyle/>
          <a:p>
            <a:r>
              <a:rPr lang="en-US" dirty="0"/>
              <a:t>Cards or Phone Calls to check in when people are missing class</a:t>
            </a:r>
          </a:p>
        </p:txBody>
      </p:sp>
    </p:spTree>
    <p:extLst>
      <p:ext uri="{BB962C8B-B14F-4D97-AF65-F5344CB8AC3E}">
        <p14:creationId xmlns:p14="http://schemas.microsoft.com/office/powerpoint/2010/main" val="104094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C4521E-1413-5116-B39E-7BDFCB2BA0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49BEE-2E79-7755-2F7D-712BD7895E7F}"/>
              </a:ext>
            </a:extLst>
          </p:cNvPr>
          <p:cNvSpPr>
            <a:spLocks noGrp="1"/>
          </p:cNvSpPr>
          <p:nvPr>
            <p:ph type="title"/>
          </p:nvPr>
        </p:nvSpPr>
        <p:spPr/>
        <p:txBody>
          <a:bodyPr>
            <a:normAutofit/>
          </a:bodyPr>
          <a:lstStyle/>
          <a:p>
            <a:pPr algn="ctr"/>
            <a:r>
              <a:rPr lang="en-US" b="1" dirty="0">
                <a:latin typeface="Calibri" panose="020F0502020204030204" pitchFamily="34" charset="0"/>
                <a:cs typeface="Calibri" panose="020F0502020204030204" pitchFamily="34" charset="0"/>
              </a:rPr>
              <a:t>What are some Practical Ways to Serve Your Life Group in This Way?</a:t>
            </a:r>
          </a:p>
        </p:txBody>
      </p:sp>
      <p:sp>
        <p:nvSpPr>
          <p:cNvPr id="3" name="Content Placeholder 2">
            <a:extLst>
              <a:ext uri="{FF2B5EF4-FFF2-40B4-BE49-F238E27FC236}">
                <a16:creationId xmlns:a16="http://schemas.microsoft.com/office/drawing/2014/main" id="{9A89820B-1C52-234D-A3EC-0A5AD97BFDE1}"/>
              </a:ext>
            </a:extLst>
          </p:cNvPr>
          <p:cNvSpPr>
            <a:spLocks noGrp="1"/>
          </p:cNvSpPr>
          <p:nvPr>
            <p:ph idx="1"/>
          </p:nvPr>
        </p:nvSpPr>
        <p:spPr>
          <a:xfrm>
            <a:off x="838200" y="1894898"/>
            <a:ext cx="10515600" cy="4351338"/>
          </a:xfrm>
        </p:spPr>
        <p:txBody>
          <a:bodyPr/>
          <a:lstStyle/>
          <a:p>
            <a:r>
              <a:rPr lang="en-US" dirty="0"/>
              <a:t>Cards or Phone Calls to check in when people are missing class</a:t>
            </a:r>
          </a:p>
          <a:p>
            <a:pPr lvl="1"/>
            <a:r>
              <a:rPr lang="en-US" dirty="0"/>
              <a:t>You can pass cards around for the class to sign if you know there is a major event happening. </a:t>
            </a:r>
          </a:p>
        </p:txBody>
      </p:sp>
    </p:spTree>
    <p:extLst>
      <p:ext uri="{BB962C8B-B14F-4D97-AF65-F5344CB8AC3E}">
        <p14:creationId xmlns:p14="http://schemas.microsoft.com/office/powerpoint/2010/main" val="1306622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1440</Words>
  <Application>Microsoft Macintosh PowerPoint</Application>
  <PresentationFormat>Widescreen</PresentationFormat>
  <Paragraphs>115</Paragraphs>
  <Slides>23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Calibri</vt:lpstr>
      <vt:lpstr>Office Theme</vt:lpstr>
      <vt:lpstr>PowerPoint Presentation</vt:lpstr>
      <vt:lpstr>Bearing Burdens</vt:lpstr>
      <vt:lpstr>What does Scripture Teach us About  Bearing Burdens?</vt:lpstr>
      <vt:lpstr>PowerPoint Presentation</vt:lpstr>
      <vt:lpstr>PowerPoint Presentation</vt:lpstr>
      <vt:lpstr>PowerPoint Presentation</vt:lpstr>
      <vt:lpstr>PowerPoint Presentation</vt:lpstr>
      <vt:lpstr>What are some Practical Ways to Serve Your Life Group in This Way?</vt:lpstr>
      <vt:lpstr>What are some Practical Ways to Serve Your Life Group in This Way?</vt:lpstr>
      <vt:lpstr>What are some Practical Ways to Serve Your Life Group in This Way?</vt:lpstr>
      <vt:lpstr>What are some Practical Ways to Serve Your Life Group in This Way?</vt:lpstr>
      <vt:lpstr>What are some Practical Ways to Serve Your Life Group in This Way?</vt:lpstr>
      <vt:lpstr>What are some Practical Ways to Serve Your Life Group in This Way?</vt:lpstr>
      <vt:lpstr>PowerPoint Presentation</vt:lpstr>
      <vt:lpstr>Bearing One Another’s Burdens Doesn’t Mean </vt:lpstr>
      <vt:lpstr>Bearing One Another’s Burdens Doesn’t Mean </vt:lpstr>
      <vt:lpstr>PowerPoint Presentation</vt:lpstr>
      <vt:lpstr>PowerPoint Presentation</vt:lpstr>
      <vt:lpstr>PowerPoint Presentation</vt:lpstr>
      <vt:lpstr>MENTORS 4 COUPLES Mentors4Couples combines  Christ-centered, biblical marriage  principles with applied training,  helping to restore and  strengthen marriages </vt:lpstr>
      <vt:lpstr>Life Recovery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Adkins</dc:creator>
  <cp:lastModifiedBy>Paula Reynolds</cp:lastModifiedBy>
  <cp:revision>2</cp:revision>
  <dcterms:created xsi:type="dcterms:W3CDTF">2025-07-15T18:15:13Z</dcterms:created>
  <dcterms:modified xsi:type="dcterms:W3CDTF">2025-08-10T17:38:10Z</dcterms:modified>
</cp:coreProperties>
</file>