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0" r:id="rId3"/>
    <p:sldId id="259" r:id="rId4"/>
    <p:sldId id="262" r:id="rId5"/>
    <p:sldId id="257" r:id="rId6"/>
    <p:sldId id="258" r:id="rId7"/>
    <p:sldId id="263" r:id="rId8"/>
    <p:sldId id="264" r:id="rId9"/>
    <p:sldId id="265" r:id="rId10"/>
    <p:sldId id="266" r:id="rId11"/>
    <p:sldId id="267" r:id="rId12"/>
    <p:sldId id="268" r:id="rId13"/>
    <p:sldId id="269" r:id="rId14"/>
    <p:sldId id="270" r:id="rId15"/>
    <p:sldId id="277" r:id="rId16"/>
    <p:sldId id="271" r:id="rId17"/>
    <p:sldId id="272" r:id="rId18"/>
    <p:sldId id="273" r:id="rId19"/>
    <p:sldId id="274" r:id="rId20"/>
    <p:sldId id="275" r:id="rId21"/>
    <p:sldId id="276" r:id="rId22"/>
    <p:sldId id="280"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630"/>
  </p:normalViewPr>
  <p:slideViewPr>
    <p:cSldViewPr snapToGrid="0">
      <p:cViewPr varScale="1">
        <p:scale>
          <a:sx n="104" d="100"/>
          <a:sy n="104" d="100"/>
        </p:scale>
        <p:origin x="23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B2A6E-76C9-1A44-BA83-2154A8D083E7}" type="datetimeFigureOut">
              <a:rPr lang="en-US" smtClean="0"/>
              <a:t>8/7/24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B122F-AEE0-554A-B2E2-490B6951E129}" type="slidenum">
              <a:rPr lang="en-US" smtClean="0"/>
              <a:t>‹#›</a:t>
            </a:fld>
            <a:endParaRPr lang="en-US"/>
          </a:p>
        </p:txBody>
      </p:sp>
    </p:spTree>
    <p:extLst>
      <p:ext uri="{BB962C8B-B14F-4D97-AF65-F5344CB8AC3E}">
        <p14:creationId xmlns:p14="http://schemas.microsoft.com/office/powerpoint/2010/main" val="254329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122F-AEE0-554A-B2E2-490B6951E129}" type="slidenum">
              <a:rPr lang="en-US" smtClean="0"/>
              <a:t>3</a:t>
            </a:fld>
            <a:endParaRPr lang="en-US"/>
          </a:p>
        </p:txBody>
      </p:sp>
    </p:spTree>
    <p:extLst>
      <p:ext uri="{BB962C8B-B14F-4D97-AF65-F5344CB8AC3E}">
        <p14:creationId xmlns:p14="http://schemas.microsoft.com/office/powerpoint/2010/main" val="82445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122F-AEE0-554A-B2E2-490B6951E129}" type="slidenum">
              <a:rPr lang="en-US" smtClean="0"/>
              <a:t>5</a:t>
            </a:fld>
            <a:endParaRPr lang="en-US"/>
          </a:p>
        </p:txBody>
      </p:sp>
    </p:spTree>
    <p:extLst>
      <p:ext uri="{BB962C8B-B14F-4D97-AF65-F5344CB8AC3E}">
        <p14:creationId xmlns:p14="http://schemas.microsoft.com/office/powerpoint/2010/main" val="223772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142F-ED55-2327-21FD-D1041BBFA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FB3CA-D463-8F7C-7DD6-B0221AAEF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5AADC0-5193-6677-CE4A-63FEFD2E031E}"/>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5" name="Footer Placeholder 4">
            <a:extLst>
              <a:ext uri="{FF2B5EF4-FFF2-40B4-BE49-F238E27FC236}">
                <a16:creationId xmlns:a16="http://schemas.microsoft.com/office/drawing/2014/main" id="{DA274735-2A4C-A085-1A68-9910D0BA7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2B7-132C-91CD-5A74-C5245E27ECF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943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40CD-D506-F4D0-1308-54B3F1AD0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8BABD-5DA9-0E2A-477A-5E459F857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A13F6-1560-F3D8-BFD6-78A7D55A1798}"/>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5" name="Footer Placeholder 4">
            <a:extLst>
              <a:ext uri="{FF2B5EF4-FFF2-40B4-BE49-F238E27FC236}">
                <a16:creationId xmlns:a16="http://schemas.microsoft.com/office/drawing/2014/main" id="{1C12E44E-796F-CFC4-673E-400031618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051E-77FF-7DF1-E6C2-5D76084BE71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0727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FBDF4-5033-99BC-A564-8A6CBDE1F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E148FF-F754-480E-5E5F-9E2DE0D4BE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04494-99F7-CA37-6447-121286E51BDD}"/>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5" name="Footer Placeholder 4">
            <a:extLst>
              <a:ext uri="{FF2B5EF4-FFF2-40B4-BE49-F238E27FC236}">
                <a16:creationId xmlns:a16="http://schemas.microsoft.com/office/drawing/2014/main" id="{1B7B9C3B-4076-2B41-39AA-953DBDBDC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72EBA-19F4-F4F5-37D1-E04CB6CEB0E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22821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22FE-70D9-6E27-1CCE-1A4D82C1E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9139-3BA8-11B4-9ACC-5EB5EEB68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5A981-B7D6-F69A-7167-7CA36149F5AD}"/>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5" name="Footer Placeholder 4">
            <a:extLst>
              <a:ext uri="{FF2B5EF4-FFF2-40B4-BE49-F238E27FC236}">
                <a16:creationId xmlns:a16="http://schemas.microsoft.com/office/drawing/2014/main" id="{8086C91A-E3F2-8456-25EF-69D8ADD0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69350-95A5-7C50-C9E5-0907A101F54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799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C000-D84F-BF54-EDCA-247DC428D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DF268-438B-5B35-E3EF-F6B737BFF3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6F748-4A0F-71CE-965C-DDD89CAE379C}"/>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5" name="Footer Placeholder 4">
            <a:extLst>
              <a:ext uri="{FF2B5EF4-FFF2-40B4-BE49-F238E27FC236}">
                <a16:creationId xmlns:a16="http://schemas.microsoft.com/office/drawing/2014/main" id="{4DBECF5D-1CDE-6416-C1B7-7ACDCFD31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26EF7-8CD3-3DE8-CCE1-F02EF95934E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6287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522-C55C-B1A3-FAD4-3C447E84C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91BB9-F632-271D-2578-88B9224A2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27981-16AF-0DC6-3FB7-EAFB65F25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2CC2BB-3ED6-83DC-C68D-02F7179DABD4}"/>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6" name="Footer Placeholder 5">
            <a:extLst>
              <a:ext uri="{FF2B5EF4-FFF2-40B4-BE49-F238E27FC236}">
                <a16:creationId xmlns:a16="http://schemas.microsoft.com/office/drawing/2014/main" id="{54193D39-0A3F-179F-0287-04E231F35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1F7C6-221E-21EF-64A5-F6E969DC8E9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607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AD1-86D4-FAEC-0D80-AAEEE4E4C8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403C4-B8C4-7C72-495E-8CAD96112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F58F1-2CD2-124C-958B-D4D651AAE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FF013-02A1-CA0C-2885-A3149F803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0BD8B-3561-D2FD-FA4C-4C8C858ED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3436E-16F5-ED91-2D7D-3AA87459048B}"/>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8" name="Footer Placeholder 7">
            <a:extLst>
              <a:ext uri="{FF2B5EF4-FFF2-40B4-BE49-F238E27FC236}">
                <a16:creationId xmlns:a16="http://schemas.microsoft.com/office/drawing/2014/main" id="{C5A265F3-CDF3-E5B2-A335-910B33DE5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B2AC2-ECE7-755C-6A30-1423C5A6582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1543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E596-3204-D03D-C330-4F07B71BD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8F131-F433-A1FF-43B9-5AAEE95428DC}"/>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4" name="Footer Placeholder 3">
            <a:extLst>
              <a:ext uri="{FF2B5EF4-FFF2-40B4-BE49-F238E27FC236}">
                <a16:creationId xmlns:a16="http://schemas.microsoft.com/office/drawing/2014/main" id="{D11A3986-1467-C020-BAD3-991968C96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ADC56-8671-BF0F-6469-A5BDEF0B9C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67663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97A06-A815-EFF6-216E-39B7FE4FDA58}"/>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3" name="Footer Placeholder 2">
            <a:extLst>
              <a:ext uri="{FF2B5EF4-FFF2-40B4-BE49-F238E27FC236}">
                <a16:creationId xmlns:a16="http://schemas.microsoft.com/office/drawing/2014/main" id="{9C86C3D4-4178-E871-0472-4233703C2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791D-50E8-9D32-2FD1-DB4085448A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106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6CE5-6CDF-4DC9-AA4A-597A9A23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CC21F-08B2-D691-D896-8A0A31615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F296-E79A-4DB9-B705-ED5FB7302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206E8-5A43-2EC9-3C40-68DCAFB0D356}"/>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6" name="Footer Placeholder 5">
            <a:extLst>
              <a:ext uri="{FF2B5EF4-FFF2-40B4-BE49-F238E27FC236}">
                <a16:creationId xmlns:a16="http://schemas.microsoft.com/office/drawing/2014/main" id="{46E774E6-A58C-975E-AAF4-A2300EE26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389B3-372E-F57C-CF3B-93C6DE975AF9}"/>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49420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F859-0091-634A-07A8-C485645D3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04A82C-751A-FB29-2A70-519E103F11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E61F5-F5A3-D72B-4315-B7286BEFE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FBF65-1735-6FFE-E335-A505E352B57C}"/>
              </a:ext>
            </a:extLst>
          </p:cNvPr>
          <p:cNvSpPr>
            <a:spLocks noGrp="1"/>
          </p:cNvSpPr>
          <p:nvPr>
            <p:ph type="dt" sz="half" idx="10"/>
          </p:nvPr>
        </p:nvSpPr>
        <p:spPr/>
        <p:txBody>
          <a:bodyPr/>
          <a:lstStyle/>
          <a:p>
            <a:fld id="{4ED612B1-83D1-CA40-A364-D8482A54579C}" type="datetimeFigureOut">
              <a:rPr lang="en-US" smtClean="0"/>
              <a:t>8/7/24</a:t>
            </a:fld>
            <a:endParaRPr lang="en-US"/>
          </a:p>
        </p:txBody>
      </p:sp>
      <p:sp>
        <p:nvSpPr>
          <p:cNvPr id="6" name="Footer Placeholder 5">
            <a:extLst>
              <a:ext uri="{FF2B5EF4-FFF2-40B4-BE49-F238E27FC236}">
                <a16:creationId xmlns:a16="http://schemas.microsoft.com/office/drawing/2014/main" id="{145C1E67-FFF4-1B79-C17A-99B18D545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17AA1-466C-5AA0-DB6F-0735E03AAD7F}"/>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01496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C5B3C-4F89-4D46-6048-7801953E7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36C06-FB1A-AF09-F656-D7FCDB5C5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E47B0-2C18-ADB4-5EBB-FEE7FD546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D612B1-83D1-CA40-A364-D8482A54579C}" type="datetimeFigureOut">
              <a:rPr lang="en-US" smtClean="0"/>
              <a:t>8/7/24</a:t>
            </a:fld>
            <a:endParaRPr lang="en-US"/>
          </a:p>
        </p:txBody>
      </p:sp>
      <p:sp>
        <p:nvSpPr>
          <p:cNvPr id="5" name="Footer Placeholder 4">
            <a:extLst>
              <a:ext uri="{FF2B5EF4-FFF2-40B4-BE49-F238E27FC236}">
                <a16:creationId xmlns:a16="http://schemas.microsoft.com/office/drawing/2014/main" id="{AB5E3675-F939-739C-DC6D-0D78253E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8CBA9-3360-D1CF-D77B-91340CD0D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50362-16E6-8641-8C37-5AB425431683}" type="slidenum">
              <a:rPr lang="en-US" smtClean="0"/>
              <a:t>‹#›</a:t>
            </a:fld>
            <a:endParaRPr lang="en-US"/>
          </a:p>
        </p:txBody>
      </p:sp>
    </p:spTree>
    <p:extLst>
      <p:ext uri="{BB962C8B-B14F-4D97-AF65-F5344CB8AC3E}">
        <p14:creationId xmlns:p14="http://schemas.microsoft.com/office/powerpoint/2010/main" val="14559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9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Apprentice Teacher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lstStyle/>
          <a:p>
            <a:r>
              <a:rPr lang="en-US" sz="3200" dirty="0">
                <a:solidFill>
                  <a:schemeClr val="bg1"/>
                </a:solidFill>
              </a:rPr>
              <a:t>Serves as a substitute Teacher, using same curriculum as Teacher</a:t>
            </a:r>
          </a:p>
          <a:p>
            <a:r>
              <a:rPr lang="en-US" sz="3200" dirty="0">
                <a:solidFill>
                  <a:schemeClr val="bg1"/>
                </a:solidFill>
              </a:rPr>
              <a:t>Reviews the curriculum weekly</a:t>
            </a:r>
          </a:p>
          <a:p>
            <a:r>
              <a:rPr lang="en-US" sz="3200" dirty="0">
                <a:solidFill>
                  <a:schemeClr val="bg1"/>
                </a:solidFill>
              </a:rPr>
              <a:t>Assists Teacher in preparation and co-teaching on a consistent basis</a:t>
            </a:r>
          </a:p>
          <a:p>
            <a:r>
              <a:rPr lang="en-US" sz="3200" dirty="0">
                <a:solidFill>
                  <a:schemeClr val="bg1"/>
                </a:solidFill>
              </a:rPr>
              <a:t>Prepares to become the Teacher of a new group</a:t>
            </a:r>
          </a:p>
          <a:p>
            <a:endParaRPr lang="en-US" dirty="0"/>
          </a:p>
        </p:txBody>
      </p:sp>
    </p:spTree>
    <p:extLst>
      <p:ext uri="{BB962C8B-B14F-4D97-AF65-F5344CB8AC3E}">
        <p14:creationId xmlns:p14="http://schemas.microsoft.com/office/powerpoint/2010/main" val="36012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Prayer Coordinator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a:bodyPr>
          <a:lstStyle/>
          <a:p>
            <a:r>
              <a:rPr lang="en-US" sz="3200" dirty="0">
                <a:solidFill>
                  <a:schemeClr val="bg1"/>
                </a:solidFill>
              </a:rPr>
              <a:t>Prays daily for the needs of members, guests and the church family</a:t>
            </a:r>
          </a:p>
          <a:p>
            <a:r>
              <a:rPr lang="en-US" sz="3200" dirty="0">
                <a:solidFill>
                  <a:schemeClr val="bg1"/>
                </a:solidFill>
              </a:rPr>
              <a:t>Provides prayer updates to the Director </a:t>
            </a:r>
          </a:p>
          <a:p>
            <a:r>
              <a:rPr lang="en-US" sz="3200" dirty="0">
                <a:solidFill>
                  <a:schemeClr val="bg1"/>
                </a:solidFill>
              </a:rPr>
              <a:t>Develops an efficient method of collecting and distributing group prayer requests each week </a:t>
            </a:r>
          </a:p>
          <a:p>
            <a:r>
              <a:rPr lang="en-US" sz="3200" dirty="0">
                <a:solidFill>
                  <a:schemeClr val="bg1"/>
                </a:solidFill>
              </a:rPr>
              <a:t>Ensures that prayer is a key element of each group period</a:t>
            </a:r>
          </a:p>
          <a:p>
            <a:endParaRPr lang="en-US" dirty="0"/>
          </a:p>
        </p:txBody>
      </p:sp>
    </p:spTree>
    <p:extLst>
      <p:ext uri="{BB962C8B-B14F-4D97-AF65-F5344CB8AC3E}">
        <p14:creationId xmlns:p14="http://schemas.microsoft.com/office/powerpoint/2010/main" val="402318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Prospect Coordinator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lstStyle/>
          <a:p>
            <a:r>
              <a:rPr lang="en-US" sz="3200" dirty="0">
                <a:solidFill>
                  <a:schemeClr val="bg1"/>
                </a:solidFill>
              </a:rPr>
              <a:t>Champions the REACH value in the group both at Prestonwood and in the community </a:t>
            </a:r>
          </a:p>
          <a:p>
            <a:r>
              <a:rPr lang="en-US" sz="3200" dirty="0">
                <a:solidFill>
                  <a:schemeClr val="bg1"/>
                </a:solidFill>
              </a:rPr>
              <a:t>Coordinates the follow-up of group guests </a:t>
            </a:r>
          </a:p>
          <a:p>
            <a:r>
              <a:rPr lang="en-US" sz="3200" dirty="0">
                <a:solidFill>
                  <a:schemeClr val="bg1"/>
                </a:solidFill>
              </a:rPr>
              <a:t>Follows up with guests who visit the group </a:t>
            </a:r>
          </a:p>
          <a:p>
            <a:r>
              <a:rPr lang="en-US" sz="3200" dirty="0">
                <a:solidFill>
                  <a:schemeClr val="bg1"/>
                </a:solidFill>
              </a:rPr>
              <a:t>Follows up with prospects from Minister assigned to group </a:t>
            </a:r>
          </a:p>
          <a:p>
            <a:endParaRPr lang="en-US" dirty="0"/>
          </a:p>
        </p:txBody>
      </p:sp>
    </p:spTree>
    <p:extLst>
      <p:ext uri="{BB962C8B-B14F-4D97-AF65-F5344CB8AC3E}">
        <p14:creationId xmlns:p14="http://schemas.microsoft.com/office/powerpoint/2010/main" val="265102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Member Coordinator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fontScale="77500" lnSpcReduction="20000"/>
          </a:bodyPr>
          <a:lstStyle/>
          <a:p>
            <a:pPr>
              <a:lnSpc>
                <a:spcPct val="110000"/>
              </a:lnSpc>
            </a:pPr>
            <a:r>
              <a:rPr lang="en-US" sz="4100" dirty="0">
                <a:solidFill>
                  <a:schemeClr val="bg1"/>
                </a:solidFill>
              </a:rPr>
              <a:t>Determines how many Shepherd Groups are needed for the group </a:t>
            </a:r>
          </a:p>
          <a:p>
            <a:pPr>
              <a:lnSpc>
                <a:spcPct val="110000"/>
              </a:lnSpc>
            </a:pPr>
            <a:r>
              <a:rPr lang="en-US" sz="4100" dirty="0">
                <a:solidFill>
                  <a:schemeClr val="bg1"/>
                </a:solidFill>
              </a:rPr>
              <a:t>Recruits Shepherd Group Leaders </a:t>
            </a:r>
          </a:p>
          <a:p>
            <a:pPr>
              <a:lnSpc>
                <a:spcPct val="110000"/>
              </a:lnSpc>
            </a:pPr>
            <a:r>
              <a:rPr lang="en-US" sz="4100" dirty="0">
                <a:solidFill>
                  <a:schemeClr val="bg1"/>
                </a:solidFill>
              </a:rPr>
              <a:t>Equips Shepherd Group Leaders by providing an up-to-date roster of active and inactive members a Shepherd Group to maximize the utilization of the groups.</a:t>
            </a:r>
          </a:p>
          <a:p>
            <a:pPr>
              <a:lnSpc>
                <a:spcPct val="110000"/>
              </a:lnSpc>
            </a:pPr>
            <a:r>
              <a:rPr lang="en-US" sz="4100" dirty="0">
                <a:solidFill>
                  <a:schemeClr val="bg1"/>
                </a:solidFill>
              </a:rPr>
              <a:t>Assigns new members to a Shepherd Group and makes sure they are assimilated into the group </a:t>
            </a:r>
          </a:p>
          <a:p>
            <a:endParaRPr lang="en-US" dirty="0"/>
          </a:p>
        </p:txBody>
      </p:sp>
    </p:spTree>
    <p:extLst>
      <p:ext uri="{BB962C8B-B14F-4D97-AF65-F5344CB8AC3E}">
        <p14:creationId xmlns:p14="http://schemas.microsoft.com/office/powerpoint/2010/main" val="426109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Shepherd Group Leader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lstStyle/>
          <a:p>
            <a:r>
              <a:rPr lang="en-US" sz="3200" dirty="0">
                <a:solidFill>
                  <a:schemeClr val="bg1"/>
                </a:solidFill>
              </a:rPr>
              <a:t>Serves as the relational connector between the Shepherd Group members and the </a:t>
            </a:r>
            <a:r>
              <a:rPr lang="en-US" sz="3200" dirty="0" err="1">
                <a:solidFill>
                  <a:schemeClr val="bg1"/>
                </a:solidFill>
              </a:rPr>
              <a:t>LifeGroup</a:t>
            </a:r>
            <a:r>
              <a:rPr lang="en-US" sz="3200" dirty="0">
                <a:solidFill>
                  <a:schemeClr val="bg1"/>
                </a:solidFill>
              </a:rPr>
              <a:t> </a:t>
            </a:r>
          </a:p>
          <a:p>
            <a:r>
              <a:rPr lang="en-US" sz="3200" dirty="0">
                <a:solidFill>
                  <a:schemeClr val="bg1"/>
                </a:solidFill>
              </a:rPr>
              <a:t>Contacts Shepherd Group members at least once a month to see if there are any prayer requests or ministry needs that the </a:t>
            </a:r>
            <a:r>
              <a:rPr lang="en-US" sz="3200" dirty="0" err="1">
                <a:solidFill>
                  <a:schemeClr val="bg1"/>
                </a:solidFill>
              </a:rPr>
              <a:t>LifeGroup</a:t>
            </a:r>
            <a:r>
              <a:rPr lang="en-US" sz="3200" dirty="0">
                <a:solidFill>
                  <a:schemeClr val="bg1"/>
                </a:solidFill>
              </a:rPr>
              <a:t> can meet </a:t>
            </a:r>
          </a:p>
          <a:p>
            <a:r>
              <a:rPr lang="en-US" sz="3200" dirty="0">
                <a:solidFill>
                  <a:schemeClr val="bg1"/>
                </a:solidFill>
              </a:rPr>
              <a:t>Invites Shepherd Group members from the Occasional and Engaged groups to group socials</a:t>
            </a:r>
          </a:p>
        </p:txBody>
      </p:sp>
    </p:spTree>
    <p:extLst>
      <p:ext uri="{BB962C8B-B14F-4D97-AF65-F5344CB8AC3E}">
        <p14:creationId xmlns:p14="http://schemas.microsoft.com/office/powerpoint/2010/main" val="279183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18A4E42-A262-A323-4FCA-FEE82A0AB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09" y="0"/>
            <a:ext cx="8721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38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Social Coordinator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a:bodyPr>
          <a:lstStyle/>
          <a:p>
            <a:r>
              <a:rPr lang="en-US" sz="3200" dirty="0">
                <a:solidFill>
                  <a:schemeClr val="bg1"/>
                </a:solidFill>
              </a:rPr>
              <a:t>Plans meaningful activities and socials for members and prospects</a:t>
            </a:r>
          </a:p>
          <a:p>
            <a:pPr lvl="1"/>
            <a:r>
              <a:rPr lang="en-US" sz="2800" dirty="0">
                <a:solidFill>
                  <a:schemeClr val="bg1"/>
                </a:solidFill>
              </a:rPr>
              <a:t>Enlists a team for each function</a:t>
            </a:r>
          </a:p>
          <a:p>
            <a:pPr lvl="1"/>
            <a:r>
              <a:rPr lang="en-US" sz="2800" dirty="0">
                <a:solidFill>
                  <a:schemeClr val="bg1"/>
                </a:solidFill>
              </a:rPr>
              <a:t>Sets the date, time, place and activities involved</a:t>
            </a:r>
          </a:p>
          <a:p>
            <a:pPr lvl="1"/>
            <a:r>
              <a:rPr lang="en-US" sz="2800" dirty="0">
                <a:solidFill>
                  <a:schemeClr val="bg1"/>
                </a:solidFill>
              </a:rPr>
              <a:t>Invites all members and prospects</a:t>
            </a:r>
          </a:p>
          <a:p>
            <a:r>
              <a:rPr lang="en-US" sz="3200" dirty="0">
                <a:solidFill>
                  <a:schemeClr val="bg1"/>
                </a:solidFill>
              </a:rPr>
              <a:t>Encourages members to bring unsaved/ unchurched friends</a:t>
            </a:r>
          </a:p>
          <a:p>
            <a:endParaRPr lang="en-US" dirty="0"/>
          </a:p>
        </p:txBody>
      </p:sp>
    </p:spTree>
    <p:extLst>
      <p:ext uri="{BB962C8B-B14F-4D97-AF65-F5344CB8AC3E}">
        <p14:creationId xmlns:p14="http://schemas.microsoft.com/office/powerpoint/2010/main" val="167468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Greeter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lnSpcReduction="10000"/>
          </a:bodyPr>
          <a:lstStyle/>
          <a:p>
            <a:r>
              <a:rPr lang="en-US" sz="3200" dirty="0">
                <a:solidFill>
                  <a:schemeClr val="bg1"/>
                </a:solidFill>
              </a:rPr>
              <a:t>Arrives 10 minutes early to greet guests</a:t>
            </a:r>
          </a:p>
          <a:p>
            <a:r>
              <a:rPr lang="en-US" sz="3200" dirty="0">
                <a:solidFill>
                  <a:schemeClr val="bg1"/>
                </a:solidFill>
              </a:rPr>
              <a:t>Recruits group members to remain at the door to greet all guests</a:t>
            </a:r>
          </a:p>
          <a:p>
            <a:r>
              <a:rPr lang="en-US" sz="3200" dirty="0">
                <a:solidFill>
                  <a:schemeClr val="bg1"/>
                </a:solidFill>
              </a:rPr>
              <a:t>Welcomes everyone into the classroom</a:t>
            </a:r>
          </a:p>
          <a:p>
            <a:r>
              <a:rPr lang="en-US" sz="3200" dirty="0">
                <a:solidFill>
                  <a:schemeClr val="bg1"/>
                </a:solidFill>
              </a:rPr>
              <a:t>Hands out name tags to members and guests</a:t>
            </a:r>
          </a:p>
          <a:p>
            <a:r>
              <a:rPr lang="en-US" sz="3200" dirty="0">
                <a:solidFill>
                  <a:schemeClr val="bg1"/>
                </a:solidFill>
              </a:rPr>
              <a:t>Introduces guests to group members</a:t>
            </a:r>
          </a:p>
          <a:p>
            <a:r>
              <a:rPr lang="en-US" sz="3200" dirty="0">
                <a:solidFill>
                  <a:schemeClr val="bg1"/>
                </a:solidFill>
              </a:rPr>
              <a:t>Enlists group members to pair up with guests</a:t>
            </a:r>
          </a:p>
          <a:p>
            <a:r>
              <a:rPr lang="en-US" sz="3200" dirty="0">
                <a:solidFill>
                  <a:schemeClr val="bg1"/>
                </a:solidFill>
              </a:rPr>
              <a:t>Works the room, serving as a host for the group</a:t>
            </a:r>
          </a:p>
        </p:txBody>
      </p:sp>
    </p:spTree>
    <p:extLst>
      <p:ext uri="{BB962C8B-B14F-4D97-AF65-F5344CB8AC3E}">
        <p14:creationId xmlns:p14="http://schemas.microsoft.com/office/powerpoint/2010/main" val="329977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Missions Liaison</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fontScale="85000" lnSpcReduction="10000"/>
          </a:bodyPr>
          <a:lstStyle/>
          <a:p>
            <a:pPr>
              <a:lnSpc>
                <a:spcPct val="110000"/>
              </a:lnSpc>
            </a:pPr>
            <a:r>
              <a:rPr lang="en-US" sz="4100" dirty="0">
                <a:solidFill>
                  <a:schemeClr val="bg1"/>
                </a:solidFill>
              </a:rPr>
              <a:t>Leads the group to become directly involved in mission opportunities </a:t>
            </a:r>
          </a:p>
          <a:p>
            <a:pPr lvl="1">
              <a:lnSpc>
                <a:spcPct val="110000"/>
              </a:lnSpc>
            </a:pPr>
            <a:r>
              <a:rPr lang="en-US" sz="3700" dirty="0">
                <a:solidFill>
                  <a:schemeClr val="bg1"/>
                </a:solidFill>
              </a:rPr>
              <a:t>Local: community ministries </a:t>
            </a:r>
          </a:p>
          <a:p>
            <a:pPr lvl="1">
              <a:lnSpc>
                <a:spcPct val="110000"/>
              </a:lnSpc>
            </a:pPr>
            <a:r>
              <a:rPr lang="en-US" sz="3700" dirty="0">
                <a:solidFill>
                  <a:schemeClr val="bg1"/>
                </a:solidFill>
              </a:rPr>
              <a:t>National: church planting/establishing </a:t>
            </a:r>
          </a:p>
          <a:p>
            <a:pPr lvl="1">
              <a:lnSpc>
                <a:spcPct val="110000"/>
              </a:lnSpc>
            </a:pPr>
            <a:r>
              <a:rPr lang="en-US" sz="3700" dirty="0">
                <a:solidFill>
                  <a:schemeClr val="bg1"/>
                </a:solidFill>
              </a:rPr>
              <a:t>International: by age division; Prestonwood-sponsored </a:t>
            </a:r>
          </a:p>
          <a:p>
            <a:pPr>
              <a:lnSpc>
                <a:spcPct val="110000"/>
              </a:lnSpc>
            </a:pPr>
            <a:r>
              <a:rPr lang="en-US" sz="4100" dirty="0">
                <a:solidFill>
                  <a:schemeClr val="bg1"/>
                </a:solidFill>
              </a:rPr>
              <a:t>Leads the group to participate in at least four church-associated mission opportunities</a:t>
            </a:r>
          </a:p>
        </p:txBody>
      </p:sp>
    </p:spTree>
    <p:extLst>
      <p:ext uri="{BB962C8B-B14F-4D97-AF65-F5344CB8AC3E}">
        <p14:creationId xmlns:p14="http://schemas.microsoft.com/office/powerpoint/2010/main" val="392594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Men’s Ministry Liaison</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a:bodyPr>
          <a:lstStyle/>
          <a:p>
            <a:r>
              <a:rPr lang="en-US" sz="3500" dirty="0">
                <a:solidFill>
                  <a:schemeClr val="bg1"/>
                </a:solidFill>
              </a:rPr>
              <a:t>Serves as a liaison between the Men’s Ministry and men in the group </a:t>
            </a:r>
          </a:p>
          <a:p>
            <a:r>
              <a:rPr lang="en-US" sz="3500" dirty="0">
                <a:solidFill>
                  <a:schemeClr val="bg1"/>
                </a:solidFill>
              </a:rPr>
              <a:t>Involves men in approved Men’s Discipleship Classes, Friday Morning Men’s Bible Study, and the Men’s Conference </a:t>
            </a:r>
          </a:p>
          <a:p>
            <a:r>
              <a:rPr lang="en-US" sz="3500" dirty="0">
                <a:solidFill>
                  <a:schemeClr val="bg1"/>
                </a:solidFill>
              </a:rPr>
              <a:t>Develops specific men’s social events for the </a:t>
            </a:r>
            <a:r>
              <a:rPr lang="en-US" sz="3500" dirty="0" err="1">
                <a:solidFill>
                  <a:schemeClr val="bg1"/>
                </a:solidFill>
              </a:rPr>
              <a:t>LifeGroup</a:t>
            </a:r>
            <a:r>
              <a:rPr lang="en-US" sz="3500" dirty="0">
                <a:solidFill>
                  <a:schemeClr val="bg1"/>
                </a:solidFill>
              </a:rPr>
              <a:t> </a:t>
            </a:r>
          </a:p>
          <a:p>
            <a:endParaRPr lang="en-US" dirty="0"/>
          </a:p>
        </p:txBody>
      </p:sp>
    </p:spTree>
    <p:extLst>
      <p:ext uri="{BB962C8B-B14F-4D97-AF65-F5344CB8AC3E}">
        <p14:creationId xmlns:p14="http://schemas.microsoft.com/office/powerpoint/2010/main" val="34475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8C90-213E-C77A-5923-DD3D5D259966}"/>
              </a:ext>
            </a:extLst>
          </p:cNvPr>
          <p:cNvSpPr>
            <a:spLocks noGrp="1"/>
          </p:cNvSpPr>
          <p:nvPr>
            <p:ph type="title"/>
          </p:nvPr>
        </p:nvSpPr>
        <p:spPr>
          <a:xfrm>
            <a:off x="838200" y="2292193"/>
            <a:ext cx="10515600" cy="2273614"/>
          </a:xfrm>
        </p:spPr>
        <p:txBody>
          <a:bodyPr>
            <a:normAutofit/>
          </a:bodyPr>
          <a:lstStyle/>
          <a:p>
            <a:pPr algn="ctr"/>
            <a:r>
              <a:rPr lang="en-US" sz="7200" b="1" dirty="0" err="1">
                <a:solidFill>
                  <a:schemeClr val="bg1"/>
                </a:solidFill>
              </a:rPr>
              <a:t>LifeGroups</a:t>
            </a:r>
            <a:r>
              <a:rPr lang="en-US" sz="7200" b="1" dirty="0">
                <a:solidFill>
                  <a:schemeClr val="bg1"/>
                </a:solidFill>
              </a:rPr>
              <a:t> 101</a:t>
            </a:r>
            <a:br>
              <a:rPr lang="en-US" sz="7200" dirty="0">
                <a:solidFill>
                  <a:schemeClr val="bg1"/>
                </a:solidFill>
              </a:rPr>
            </a:br>
            <a:r>
              <a:rPr lang="en-US" sz="6000" dirty="0">
                <a:solidFill>
                  <a:schemeClr val="bg1"/>
                </a:solidFill>
              </a:rPr>
              <a:t>Reach, Learn, Love, Multiply</a:t>
            </a:r>
            <a:endParaRPr lang="en-US" sz="7200" dirty="0">
              <a:solidFill>
                <a:schemeClr val="bg1"/>
              </a:solidFill>
            </a:endParaRPr>
          </a:p>
        </p:txBody>
      </p:sp>
    </p:spTree>
    <p:extLst>
      <p:ext uri="{BB962C8B-B14F-4D97-AF65-F5344CB8AC3E}">
        <p14:creationId xmlns:p14="http://schemas.microsoft.com/office/powerpoint/2010/main" val="390666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Women’s Ministry Liaison</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a:bodyPr>
          <a:lstStyle/>
          <a:p>
            <a:r>
              <a:rPr lang="en-US" sz="3500" dirty="0">
                <a:solidFill>
                  <a:schemeClr val="bg1"/>
                </a:solidFill>
              </a:rPr>
              <a:t>Serves as a liaison between the Women’s Ministry and women in the group</a:t>
            </a:r>
          </a:p>
          <a:p>
            <a:r>
              <a:rPr lang="en-US" sz="3500" dirty="0">
                <a:solidFill>
                  <a:schemeClr val="bg1"/>
                </a:solidFill>
              </a:rPr>
              <a:t>Connects women to approved Women’s Bible Studies, the Women’s Conference, and other women’s events hosted by Prestonwood</a:t>
            </a:r>
          </a:p>
          <a:p>
            <a:r>
              <a:rPr lang="en-US" sz="3500" dirty="0">
                <a:solidFill>
                  <a:schemeClr val="bg1"/>
                </a:solidFill>
              </a:rPr>
              <a:t>Develops specific women’s social events for the </a:t>
            </a:r>
            <a:r>
              <a:rPr lang="en-US" sz="3500" dirty="0" err="1">
                <a:solidFill>
                  <a:schemeClr val="bg1"/>
                </a:solidFill>
              </a:rPr>
              <a:t>LifeGroup</a:t>
            </a:r>
            <a:endParaRPr lang="en-US" sz="3500" dirty="0">
              <a:solidFill>
                <a:schemeClr val="bg1"/>
              </a:solidFill>
            </a:endParaRPr>
          </a:p>
        </p:txBody>
      </p:sp>
    </p:spTree>
    <p:extLst>
      <p:ext uri="{BB962C8B-B14F-4D97-AF65-F5344CB8AC3E}">
        <p14:creationId xmlns:p14="http://schemas.microsoft.com/office/powerpoint/2010/main" val="248963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Starting a </a:t>
            </a:r>
            <a:r>
              <a:rPr lang="en-US" b="1" dirty="0" err="1">
                <a:solidFill>
                  <a:schemeClr val="bg1"/>
                </a:solidFill>
              </a:rPr>
              <a:t>LifeGroup</a:t>
            </a:r>
            <a:r>
              <a:rPr lang="en-US" b="1" dirty="0">
                <a:solidFill>
                  <a:schemeClr val="bg1"/>
                </a:solidFill>
              </a:rPr>
              <a:t>	</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Autofit/>
          </a:bodyPr>
          <a:lstStyle/>
          <a:p>
            <a:pPr marL="514350" indent="-514350">
              <a:buFont typeface="+mj-lt"/>
              <a:buAutoNum type="arabicPeriod"/>
            </a:pPr>
            <a:r>
              <a:rPr lang="en-US" sz="3200" dirty="0">
                <a:solidFill>
                  <a:schemeClr val="bg1"/>
                </a:solidFill>
              </a:rPr>
              <a:t>Gather a Leadership Team</a:t>
            </a:r>
          </a:p>
          <a:p>
            <a:pPr marL="514350" indent="-514350">
              <a:buFont typeface="+mj-lt"/>
              <a:buAutoNum type="arabicPeriod"/>
            </a:pPr>
            <a:r>
              <a:rPr lang="en-US" sz="3200" dirty="0">
                <a:solidFill>
                  <a:schemeClr val="bg1"/>
                </a:solidFill>
              </a:rPr>
              <a:t>Gather a Core Group</a:t>
            </a:r>
          </a:p>
          <a:p>
            <a:pPr marL="514350" indent="-514350">
              <a:buFont typeface="+mj-lt"/>
              <a:buAutoNum type="arabicPeriod"/>
            </a:pPr>
            <a:r>
              <a:rPr lang="en-US" sz="3200" dirty="0">
                <a:solidFill>
                  <a:schemeClr val="bg1"/>
                </a:solidFill>
              </a:rPr>
              <a:t>Start Meeting with your Core Group</a:t>
            </a:r>
          </a:p>
          <a:p>
            <a:pPr marL="514350" indent="-514350">
              <a:buFont typeface="+mj-lt"/>
              <a:buAutoNum type="arabicPeriod"/>
            </a:pPr>
            <a:r>
              <a:rPr lang="en-US" sz="3200" dirty="0">
                <a:solidFill>
                  <a:schemeClr val="bg1"/>
                </a:solidFill>
              </a:rPr>
              <a:t>Launch Group</a:t>
            </a:r>
          </a:p>
          <a:p>
            <a:pPr marL="514350" indent="-514350">
              <a:buFont typeface="+mj-lt"/>
              <a:buAutoNum type="arabicPeriod"/>
            </a:pPr>
            <a:r>
              <a:rPr lang="en-US" sz="3200" dirty="0">
                <a:solidFill>
                  <a:schemeClr val="bg1"/>
                </a:solidFill>
              </a:rPr>
              <a:t>Continuing Group Leadership</a:t>
            </a:r>
          </a:p>
        </p:txBody>
      </p:sp>
    </p:spTree>
    <p:extLst>
      <p:ext uri="{BB962C8B-B14F-4D97-AF65-F5344CB8AC3E}">
        <p14:creationId xmlns:p14="http://schemas.microsoft.com/office/powerpoint/2010/main" val="318407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pPr algn="ctr"/>
            <a:r>
              <a:rPr lang="en-US" b="1">
                <a:solidFill>
                  <a:schemeClr val="bg1"/>
                </a:solidFill>
              </a:rPr>
              <a:t>Adult Ministry Leader Guide</a:t>
            </a:r>
            <a:endParaRPr lang="en-US" b="1" dirty="0">
              <a:solidFill>
                <a:schemeClr val="bg1"/>
              </a:solidFill>
            </a:endParaRPr>
          </a:p>
        </p:txBody>
      </p:sp>
      <p:pic>
        <p:nvPicPr>
          <p:cNvPr id="5" name="Picture 4" descr="A qr code on a white background&#10;&#10;Description automatically generated">
            <a:extLst>
              <a:ext uri="{FF2B5EF4-FFF2-40B4-BE49-F238E27FC236}">
                <a16:creationId xmlns:a16="http://schemas.microsoft.com/office/drawing/2014/main" id="{90BF3730-C6AB-6D48-C9DC-C5CE7219A353}"/>
              </a:ext>
            </a:extLst>
          </p:cNvPr>
          <p:cNvPicPr>
            <a:picLocks noChangeAspect="1"/>
          </p:cNvPicPr>
          <p:nvPr/>
        </p:nvPicPr>
        <p:blipFill>
          <a:blip r:embed="rId2"/>
          <a:stretch>
            <a:fillRect/>
          </a:stretch>
        </p:blipFill>
        <p:spPr>
          <a:xfrm>
            <a:off x="4844750" y="1873279"/>
            <a:ext cx="2502500" cy="3111442"/>
          </a:xfrm>
          <a:prstGeom prst="rect">
            <a:avLst/>
          </a:prstGeom>
        </p:spPr>
      </p:pic>
    </p:spTree>
    <p:extLst>
      <p:ext uri="{BB962C8B-B14F-4D97-AF65-F5344CB8AC3E}">
        <p14:creationId xmlns:p14="http://schemas.microsoft.com/office/powerpoint/2010/main" val="241045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F3336-0AB6-CA51-2D03-7949DFE3E47C}"/>
              </a:ext>
            </a:extLst>
          </p:cNvPr>
          <p:cNvSpPr>
            <a:spLocks noGrp="1"/>
          </p:cNvSpPr>
          <p:nvPr>
            <p:ph type="title"/>
          </p:nvPr>
        </p:nvSpPr>
        <p:spPr>
          <a:xfrm>
            <a:off x="838200" y="365125"/>
            <a:ext cx="10515600" cy="1325563"/>
          </a:xfrm>
        </p:spPr>
        <p:txBody>
          <a:bodyPr/>
          <a:lstStyle/>
          <a:p>
            <a:pPr algn="ctr"/>
            <a:r>
              <a:rPr lang="en-US" b="1" dirty="0">
                <a:solidFill>
                  <a:schemeClr val="bg1"/>
                </a:solidFill>
              </a:rPr>
              <a:t>Adult Ministry Divisional Meetings</a:t>
            </a:r>
          </a:p>
        </p:txBody>
      </p:sp>
      <p:sp>
        <p:nvSpPr>
          <p:cNvPr id="6" name="Content Placeholder 2">
            <a:extLst>
              <a:ext uri="{FF2B5EF4-FFF2-40B4-BE49-F238E27FC236}">
                <a16:creationId xmlns:a16="http://schemas.microsoft.com/office/drawing/2014/main" id="{01662B74-559A-5F15-CB02-46EE28CF3140}"/>
              </a:ext>
            </a:extLst>
          </p:cNvPr>
          <p:cNvSpPr>
            <a:spLocks noGrp="1"/>
          </p:cNvSpPr>
          <p:nvPr>
            <p:ph idx="1"/>
          </p:nvPr>
        </p:nvSpPr>
        <p:spPr>
          <a:xfrm>
            <a:off x="838200" y="1825625"/>
            <a:ext cx="10515600" cy="4351338"/>
          </a:xfrm>
        </p:spPr>
        <p:txBody>
          <a:bodyPr>
            <a:normAutofit fontScale="92500" lnSpcReduction="10000"/>
          </a:bodyPr>
          <a:lstStyle/>
          <a:p>
            <a:r>
              <a:rPr lang="en-US" sz="3500" b="1" dirty="0">
                <a:solidFill>
                  <a:schemeClr val="bg1"/>
                </a:solidFill>
              </a:rPr>
              <a:t>Adult 1:  </a:t>
            </a:r>
            <a:r>
              <a:rPr lang="en-US" sz="3500" dirty="0">
                <a:solidFill>
                  <a:schemeClr val="accent2">
                    <a:lumMod val="40000"/>
                    <a:lumOff val="60000"/>
                  </a:schemeClr>
                </a:solidFill>
              </a:rPr>
              <a:t>Atrium</a:t>
            </a:r>
          </a:p>
          <a:p>
            <a:r>
              <a:rPr lang="en-US" sz="3500" b="1" dirty="0">
                <a:solidFill>
                  <a:schemeClr val="bg1"/>
                </a:solidFill>
              </a:rPr>
              <a:t>Adult 2:  </a:t>
            </a:r>
            <a:r>
              <a:rPr lang="en-US" sz="3500" dirty="0">
                <a:solidFill>
                  <a:schemeClr val="accent2">
                    <a:lumMod val="40000"/>
                    <a:lumOff val="60000"/>
                  </a:schemeClr>
                </a:solidFill>
              </a:rPr>
              <a:t>Rooms A101-109</a:t>
            </a:r>
          </a:p>
          <a:p>
            <a:r>
              <a:rPr lang="en-US" sz="3500" b="1" dirty="0">
                <a:solidFill>
                  <a:schemeClr val="bg1"/>
                </a:solidFill>
              </a:rPr>
              <a:t>Adult 3:  </a:t>
            </a:r>
            <a:r>
              <a:rPr lang="en-US" sz="3500" dirty="0">
                <a:solidFill>
                  <a:schemeClr val="accent2">
                    <a:lumMod val="40000"/>
                    <a:lumOff val="60000"/>
                  </a:schemeClr>
                </a:solidFill>
              </a:rPr>
              <a:t>The Commons</a:t>
            </a:r>
          </a:p>
          <a:p>
            <a:r>
              <a:rPr lang="en-US" sz="3500" b="1" dirty="0">
                <a:solidFill>
                  <a:schemeClr val="bg1"/>
                </a:solidFill>
              </a:rPr>
              <a:t>Adult 4:  </a:t>
            </a:r>
            <a:r>
              <a:rPr lang="en-US" sz="3500" dirty="0">
                <a:solidFill>
                  <a:schemeClr val="accent2">
                    <a:lumMod val="40000"/>
                    <a:lumOff val="60000"/>
                  </a:schemeClr>
                </a:solidFill>
              </a:rPr>
              <a:t>The Commons</a:t>
            </a:r>
          </a:p>
          <a:p>
            <a:r>
              <a:rPr lang="en-US" sz="3500" b="1" dirty="0">
                <a:solidFill>
                  <a:schemeClr val="bg1"/>
                </a:solidFill>
              </a:rPr>
              <a:t>Adult 5:  </a:t>
            </a:r>
            <a:r>
              <a:rPr lang="en-US" sz="3500" dirty="0">
                <a:solidFill>
                  <a:schemeClr val="accent2">
                    <a:lumMod val="40000"/>
                    <a:lumOff val="60000"/>
                  </a:schemeClr>
                </a:solidFill>
              </a:rPr>
              <a:t>West Wing</a:t>
            </a:r>
          </a:p>
          <a:p>
            <a:r>
              <a:rPr lang="en-US" sz="3500" b="1" dirty="0">
                <a:solidFill>
                  <a:schemeClr val="bg1"/>
                </a:solidFill>
              </a:rPr>
              <a:t>Open:  </a:t>
            </a:r>
            <a:r>
              <a:rPr lang="en-US" sz="3500" dirty="0">
                <a:solidFill>
                  <a:schemeClr val="accent2">
                    <a:lumMod val="40000"/>
                    <a:lumOff val="60000"/>
                  </a:schemeClr>
                </a:solidFill>
              </a:rPr>
              <a:t>Connection Room</a:t>
            </a:r>
          </a:p>
          <a:p>
            <a:r>
              <a:rPr lang="en-US" sz="3500" b="1" dirty="0">
                <a:solidFill>
                  <a:schemeClr val="bg1"/>
                </a:solidFill>
              </a:rPr>
              <a:t>Young Singles:  </a:t>
            </a:r>
            <a:r>
              <a:rPr lang="en-US" sz="3500" dirty="0">
                <a:solidFill>
                  <a:schemeClr val="accent2">
                    <a:lumMod val="40000"/>
                    <a:lumOff val="60000"/>
                  </a:schemeClr>
                </a:solidFill>
              </a:rPr>
              <a:t>Worship Center Entrance B</a:t>
            </a:r>
          </a:p>
          <a:p>
            <a:r>
              <a:rPr lang="en-US" sz="3500" b="1" dirty="0">
                <a:solidFill>
                  <a:schemeClr val="bg1"/>
                </a:solidFill>
              </a:rPr>
              <a:t>Single Adults:  </a:t>
            </a:r>
            <a:r>
              <a:rPr lang="en-US" sz="3500" dirty="0">
                <a:solidFill>
                  <a:schemeClr val="accent2">
                    <a:lumMod val="40000"/>
                    <a:lumOff val="60000"/>
                  </a:schemeClr>
                </a:solidFill>
              </a:rPr>
              <a:t>Sports &amp; Fitness Center</a:t>
            </a:r>
          </a:p>
        </p:txBody>
      </p:sp>
    </p:spTree>
    <p:extLst>
      <p:ext uri="{BB962C8B-B14F-4D97-AF65-F5344CB8AC3E}">
        <p14:creationId xmlns:p14="http://schemas.microsoft.com/office/powerpoint/2010/main" val="424698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75B4-A58A-E37B-9A64-98FD225EBEA4}"/>
              </a:ext>
            </a:extLst>
          </p:cNvPr>
          <p:cNvSpPr>
            <a:spLocks noGrp="1"/>
          </p:cNvSpPr>
          <p:nvPr>
            <p:ph type="title"/>
          </p:nvPr>
        </p:nvSpPr>
        <p:spPr/>
        <p:txBody>
          <a:bodyPr/>
          <a:lstStyle/>
          <a:p>
            <a:r>
              <a:rPr lang="en-US" b="1" dirty="0" err="1">
                <a:solidFill>
                  <a:schemeClr val="bg1"/>
                </a:solidFill>
              </a:rPr>
              <a:t>LifeGroups</a:t>
            </a:r>
            <a:r>
              <a:rPr lang="en-US" b="1" dirty="0">
                <a:solidFill>
                  <a:schemeClr val="bg1"/>
                </a:solidFill>
              </a:rPr>
              <a:t>’ Role in Mission Fulfillment</a:t>
            </a:r>
          </a:p>
        </p:txBody>
      </p:sp>
      <p:sp>
        <p:nvSpPr>
          <p:cNvPr id="3" name="Content Placeholder 2">
            <a:extLst>
              <a:ext uri="{FF2B5EF4-FFF2-40B4-BE49-F238E27FC236}">
                <a16:creationId xmlns:a16="http://schemas.microsoft.com/office/drawing/2014/main" id="{F09F1691-1F1A-ED1D-D4FA-A7C6DDB9C940}"/>
              </a:ext>
            </a:extLst>
          </p:cNvPr>
          <p:cNvSpPr>
            <a:spLocks noGrp="1"/>
          </p:cNvSpPr>
          <p:nvPr>
            <p:ph idx="1"/>
          </p:nvPr>
        </p:nvSpPr>
        <p:spPr/>
        <p:txBody>
          <a:bodyPr>
            <a:normAutofit/>
          </a:bodyPr>
          <a:lstStyle/>
          <a:p>
            <a:pPr marL="0" indent="0">
              <a:buNone/>
            </a:pPr>
            <a:r>
              <a:rPr lang="en-US" sz="3200" dirty="0">
                <a:solidFill>
                  <a:schemeClr val="bg1"/>
                </a:solidFill>
              </a:rPr>
              <a:t>Our mission at Prestonwood is to glorify God by introducing Jesus Christ as Lord to as many people as possible and to develop them in Christian living using the most effective means to impact the world, making an eternal difference in this generation and generations to come.</a:t>
            </a:r>
          </a:p>
        </p:txBody>
      </p:sp>
    </p:spTree>
    <p:extLst>
      <p:ext uri="{BB962C8B-B14F-4D97-AF65-F5344CB8AC3E}">
        <p14:creationId xmlns:p14="http://schemas.microsoft.com/office/powerpoint/2010/main" val="281925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75B4-A58A-E37B-9A64-98FD225EBEA4}"/>
              </a:ext>
            </a:extLst>
          </p:cNvPr>
          <p:cNvSpPr>
            <a:spLocks noGrp="1"/>
          </p:cNvSpPr>
          <p:nvPr>
            <p:ph type="title"/>
          </p:nvPr>
        </p:nvSpPr>
        <p:spPr/>
        <p:txBody>
          <a:bodyPr/>
          <a:lstStyle/>
          <a:p>
            <a:r>
              <a:rPr lang="en-US" b="1" dirty="0">
                <a:solidFill>
                  <a:schemeClr val="bg1"/>
                </a:solidFill>
              </a:rPr>
              <a:t>Our </a:t>
            </a:r>
            <a:r>
              <a:rPr lang="en-US" b="1" dirty="0" err="1">
                <a:solidFill>
                  <a:schemeClr val="bg1"/>
                </a:solidFill>
              </a:rPr>
              <a:t>LifeGroup</a:t>
            </a:r>
            <a:r>
              <a:rPr lang="en-US" b="1" dirty="0">
                <a:solidFill>
                  <a:schemeClr val="bg1"/>
                </a:solidFill>
              </a:rPr>
              <a:t> Values</a:t>
            </a:r>
          </a:p>
        </p:txBody>
      </p:sp>
      <p:sp>
        <p:nvSpPr>
          <p:cNvPr id="3" name="Content Placeholder 2">
            <a:extLst>
              <a:ext uri="{FF2B5EF4-FFF2-40B4-BE49-F238E27FC236}">
                <a16:creationId xmlns:a16="http://schemas.microsoft.com/office/drawing/2014/main" id="{F09F1691-1F1A-ED1D-D4FA-A7C6DDB9C940}"/>
              </a:ext>
            </a:extLst>
          </p:cNvPr>
          <p:cNvSpPr>
            <a:spLocks noGrp="1"/>
          </p:cNvSpPr>
          <p:nvPr>
            <p:ph idx="1"/>
          </p:nvPr>
        </p:nvSpPr>
        <p:spPr/>
        <p:txBody>
          <a:bodyPr vert="horz" lIns="91440" tIns="45720" rIns="91440" bIns="45720" rtlCol="0" anchor="t">
            <a:normAutofit/>
          </a:bodyPr>
          <a:lstStyle/>
          <a:p>
            <a:r>
              <a:rPr lang="en-US" sz="3200" b="1" dirty="0">
                <a:solidFill>
                  <a:schemeClr val="bg1"/>
                </a:solidFill>
              </a:rPr>
              <a:t>Reach</a:t>
            </a:r>
            <a:r>
              <a:rPr lang="en-US" sz="3200" dirty="0">
                <a:solidFill>
                  <a:schemeClr val="bg1"/>
                </a:solidFill>
              </a:rPr>
              <a:t> – Reaching our community, the nation, the world, and every generation with the Gospel</a:t>
            </a:r>
          </a:p>
          <a:p>
            <a:r>
              <a:rPr lang="en-US" sz="3200" b="1" dirty="0">
                <a:solidFill>
                  <a:schemeClr val="bg1"/>
                </a:solidFill>
              </a:rPr>
              <a:t>Learn</a:t>
            </a:r>
            <a:r>
              <a:rPr lang="en-US" sz="3200" dirty="0">
                <a:solidFill>
                  <a:schemeClr val="bg1"/>
                </a:solidFill>
              </a:rPr>
              <a:t> – Learning </a:t>
            </a:r>
            <a:r>
              <a:rPr lang="en-US" sz="3200" dirty="0">
                <a:solidFill>
                  <a:schemeClr val="bg1"/>
                </a:solidFill>
                <a:ea typeface="+mn-lt"/>
                <a:cs typeface="+mn-lt"/>
              </a:rPr>
              <a:t>to grow in an authentic and visible faith</a:t>
            </a:r>
          </a:p>
          <a:p>
            <a:r>
              <a:rPr lang="en-US" sz="3200" b="1" dirty="0">
                <a:solidFill>
                  <a:schemeClr val="bg1"/>
                </a:solidFill>
              </a:rPr>
              <a:t>Love</a:t>
            </a:r>
            <a:r>
              <a:rPr lang="en-US" sz="3200" dirty="0">
                <a:solidFill>
                  <a:schemeClr val="bg1"/>
                </a:solidFill>
              </a:rPr>
              <a:t> –</a:t>
            </a:r>
            <a:r>
              <a:rPr lang="en-US" sz="3200" dirty="0">
                <a:solidFill>
                  <a:schemeClr val="bg1"/>
                </a:solidFill>
                <a:ea typeface="+mn-lt"/>
                <a:cs typeface="+mn-lt"/>
              </a:rPr>
              <a:t> Loving those around us with a biblically based devotion to Jesus</a:t>
            </a:r>
          </a:p>
          <a:p>
            <a:r>
              <a:rPr lang="en-US" sz="3200" b="1" dirty="0">
                <a:solidFill>
                  <a:schemeClr val="bg1"/>
                </a:solidFill>
              </a:rPr>
              <a:t>Multiply</a:t>
            </a:r>
            <a:r>
              <a:rPr lang="en-US" sz="3200" dirty="0">
                <a:solidFill>
                  <a:schemeClr val="bg1"/>
                </a:solidFill>
              </a:rPr>
              <a:t> – Multiplying </a:t>
            </a:r>
            <a:r>
              <a:rPr lang="en-US" sz="3200" dirty="0">
                <a:solidFill>
                  <a:schemeClr val="bg1"/>
                </a:solidFill>
                <a:ea typeface="+mn-lt"/>
                <a:cs typeface="+mn-lt"/>
              </a:rPr>
              <a:t>our influence and effectiveness by entrusting what God has done in our lives to others</a:t>
            </a:r>
            <a:br>
              <a:rPr lang="en-US" sz="3200" dirty="0">
                <a:solidFill>
                  <a:schemeClr val="bg1"/>
                </a:solidFill>
                <a:ea typeface="+mn-lt"/>
                <a:cs typeface="+mn-lt"/>
              </a:rPr>
            </a:br>
            <a:endParaRPr lang="en-US" sz="3200" dirty="0">
              <a:solidFill>
                <a:schemeClr val="bg1"/>
              </a:solidFill>
              <a:ea typeface="+mn-lt"/>
              <a:cs typeface="+mn-lt"/>
            </a:endParaRPr>
          </a:p>
        </p:txBody>
      </p:sp>
    </p:spTree>
    <p:extLst>
      <p:ext uri="{BB962C8B-B14F-4D97-AF65-F5344CB8AC3E}">
        <p14:creationId xmlns:p14="http://schemas.microsoft.com/office/powerpoint/2010/main" val="256781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58DA0ED-B734-9D37-4E73-5992EFCB5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422" y="0"/>
            <a:ext cx="7526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0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Director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lnSpcReduction="10000"/>
          </a:bodyPr>
          <a:lstStyle/>
          <a:p>
            <a:pPr>
              <a:buFont typeface="Arial" panose="020B0604020202020204" pitchFamily="34" charset="0"/>
              <a:buChar char="•"/>
            </a:pPr>
            <a:r>
              <a:rPr lang="en-US" sz="3200" dirty="0">
                <a:solidFill>
                  <a:schemeClr val="bg1"/>
                </a:solidFill>
              </a:rPr>
              <a:t>Plans and administers the total work of the </a:t>
            </a:r>
            <a:r>
              <a:rPr lang="en-US" sz="3200" dirty="0" err="1">
                <a:solidFill>
                  <a:schemeClr val="bg1"/>
                </a:solidFill>
              </a:rPr>
              <a:t>LifeGroup</a:t>
            </a:r>
            <a:r>
              <a:rPr lang="en-US" sz="3200" dirty="0">
                <a:solidFill>
                  <a:schemeClr val="bg1"/>
                </a:solidFill>
              </a:rPr>
              <a:t> by recruiting leaders and encourages and oversees them as they fulfill their responsibilities</a:t>
            </a:r>
          </a:p>
          <a:p>
            <a:pPr>
              <a:buFont typeface="Arial" panose="020B0604020202020204" pitchFamily="34" charset="0"/>
              <a:buChar char="•"/>
            </a:pPr>
            <a:r>
              <a:rPr lang="en-US" sz="3200" dirty="0">
                <a:solidFill>
                  <a:schemeClr val="bg1"/>
                </a:solidFill>
              </a:rPr>
              <a:t>Directs the </a:t>
            </a:r>
            <a:r>
              <a:rPr lang="en-US" sz="3200" dirty="0" err="1">
                <a:solidFill>
                  <a:schemeClr val="bg1"/>
                </a:solidFill>
              </a:rPr>
              <a:t>LifeGroup</a:t>
            </a:r>
            <a:r>
              <a:rPr lang="en-US" sz="3200" dirty="0">
                <a:solidFill>
                  <a:schemeClr val="bg1"/>
                </a:solidFill>
              </a:rPr>
              <a:t> session (welcome, announcements, prayer, etc.), starting and finishing on time to allow for an adequate Bible teaching period</a:t>
            </a:r>
          </a:p>
          <a:p>
            <a:pPr>
              <a:buFont typeface="Arial" panose="020B0604020202020204" pitchFamily="34" charset="0"/>
              <a:buChar char="•"/>
            </a:pPr>
            <a:r>
              <a:rPr lang="en-US" sz="3200" dirty="0">
                <a:solidFill>
                  <a:schemeClr val="bg1"/>
                </a:solidFill>
              </a:rPr>
              <a:t>Leads group leadership meetings to plan, develop, evaluate, and implement ideas or strategies to reach group goals and objectives regarding the Reach,</a:t>
            </a:r>
            <a:br>
              <a:rPr lang="en-US" sz="3200" dirty="0">
                <a:solidFill>
                  <a:schemeClr val="bg1"/>
                </a:solidFill>
              </a:rPr>
            </a:br>
            <a:r>
              <a:rPr lang="en-US" sz="3200" dirty="0">
                <a:solidFill>
                  <a:schemeClr val="bg1"/>
                </a:solidFill>
              </a:rPr>
              <a:t>Learn, Love, Multiply core values</a:t>
            </a:r>
          </a:p>
        </p:txBody>
      </p:sp>
    </p:spTree>
    <p:extLst>
      <p:ext uri="{BB962C8B-B14F-4D97-AF65-F5344CB8AC3E}">
        <p14:creationId xmlns:p14="http://schemas.microsoft.com/office/powerpoint/2010/main" val="104347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Teacher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normAutofit/>
          </a:bodyPr>
          <a:lstStyle/>
          <a:p>
            <a:r>
              <a:rPr lang="en-US" sz="3200" dirty="0">
                <a:solidFill>
                  <a:schemeClr val="bg1"/>
                </a:solidFill>
              </a:rPr>
              <a:t>Leads </a:t>
            </a:r>
            <a:r>
              <a:rPr lang="en-US" sz="3200" dirty="0" err="1">
                <a:solidFill>
                  <a:schemeClr val="bg1"/>
                </a:solidFill>
              </a:rPr>
              <a:t>LifeGroup</a:t>
            </a:r>
            <a:r>
              <a:rPr lang="en-US" sz="3200" dirty="0">
                <a:solidFill>
                  <a:schemeClr val="bg1"/>
                </a:solidFill>
              </a:rPr>
              <a:t> members and guests in meaningful Bible study by: </a:t>
            </a:r>
          </a:p>
          <a:p>
            <a:pPr lvl="1"/>
            <a:r>
              <a:rPr lang="en-US" sz="2800" dirty="0">
                <a:solidFill>
                  <a:schemeClr val="bg1"/>
                </a:solidFill>
              </a:rPr>
              <a:t>Using approved churchwide curriculum (with the Bible as the chief guide)</a:t>
            </a:r>
          </a:p>
          <a:p>
            <a:pPr lvl="1"/>
            <a:r>
              <a:rPr lang="en-US" sz="2800" dirty="0">
                <a:solidFill>
                  <a:schemeClr val="bg1"/>
                </a:solidFill>
              </a:rPr>
              <a:t>Preparing the lesson with the needs of the group members in mind </a:t>
            </a:r>
          </a:p>
          <a:p>
            <a:r>
              <a:rPr lang="en-US" sz="3200" dirty="0">
                <a:solidFill>
                  <a:schemeClr val="bg1"/>
                </a:solidFill>
              </a:rPr>
              <a:t>Participates in on-going Teacher training throughout the year</a:t>
            </a:r>
          </a:p>
        </p:txBody>
      </p:sp>
    </p:spTree>
    <p:extLst>
      <p:ext uri="{BB962C8B-B14F-4D97-AF65-F5344CB8AC3E}">
        <p14:creationId xmlns:p14="http://schemas.microsoft.com/office/powerpoint/2010/main" val="59422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Secretary</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lstStyle/>
          <a:p>
            <a:r>
              <a:rPr lang="en-US" sz="3200" dirty="0">
                <a:solidFill>
                  <a:schemeClr val="bg1"/>
                </a:solidFill>
              </a:rPr>
              <a:t>Retrieves and returns the group folder each week from the </a:t>
            </a:r>
            <a:r>
              <a:rPr lang="en-US" sz="3200" dirty="0" err="1">
                <a:solidFill>
                  <a:schemeClr val="bg1"/>
                </a:solidFill>
              </a:rPr>
              <a:t>LifeGroups</a:t>
            </a:r>
            <a:r>
              <a:rPr lang="en-US" sz="3200" dirty="0">
                <a:solidFill>
                  <a:schemeClr val="bg1"/>
                </a:solidFill>
              </a:rPr>
              <a:t> cart</a:t>
            </a:r>
          </a:p>
          <a:p>
            <a:r>
              <a:rPr lang="en-US" sz="3200" dirty="0">
                <a:solidFill>
                  <a:schemeClr val="bg1"/>
                </a:solidFill>
              </a:rPr>
              <a:t>Ensures that the Director receives the announcement sheet from the folder before the beginning of group time </a:t>
            </a:r>
          </a:p>
          <a:p>
            <a:r>
              <a:rPr lang="en-US" sz="3200" dirty="0">
                <a:solidFill>
                  <a:schemeClr val="bg1"/>
                </a:solidFill>
              </a:rPr>
              <a:t>Processes attendance and guest/new member records accurately</a:t>
            </a:r>
          </a:p>
          <a:p>
            <a:endParaRPr lang="en-US" dirty="0"/>
          </a:p>
        </p:txBody>
      </p:sp>
    </p:spTree>
    <p:extLst>
      <p:ext uri="{BB962C8B-B14F-4D97-AF65-F5344CB8AC3E}">
        <p14:creationId xmlns:p14="http://schemas.microsoft.com/office/powerpoint/2010/main" val="80361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b="1" dirty="0">
                <a:solidFill>
                  <a:schemeClr val="bg1"/>
                </a:solidFill>
              </a:rPr>
              <a:t>Apprentice Director</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lstStyle/>
          <a:p>
            <a:r>
              <a:rPr lang="en-US" sz="3200" dirty="0">
                <a:solidFill>
                  <a:schemeClr val="bg1"/>
                </a:solidFill>
              </a:rPr>
              <a:t>Serves as a substitute Director in the Director’s absence </a:t>
            </a:r>
          </a:p>
          <a:p>
            <a:r>
              <a:rPr lang="en-US" sz="3200" dirty="0">
                <a:solidFill>
                  <a:schemeClr val="bg1"/>
                </a:solidFill>
              </a:rPr>
              <a:t>Assists Director in planning and coordinating the work of the group </a:t>
            </a:r>
          </a:p>
          <a:p>
            <a:r>
              <a:rPr lang="en-US" sz="3200" dirty="0">
                <a:solidFill>
                  <a:schemeClr val="bg1"/>
                </a:solidFill>
              </a:rPr>
              <a:t>Prepares to become the Director of a new group </a:t>
            </a:r>
          </a:p>
        </p:txBody>
      </p:sp>
    </p:spTree>
    <p:extLst>
      <p:ext uri="{BB962C8B-B14F-4D97-AF65-F5344CB8AC3E}">
        <p14:creationId xmlns:p14="http://schemas.microsoft.com/office/powerpoint/2010/main" val="3222009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1476</TotalTime>
  <Words>856</Words>
  <Application>Microsoft Macintosh PowerPoint</Application>
  <PresentationFormat>Widescreen</PresentationFormat>
  <Paragraphs>95</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PowerPoint Presentation</vt:lpstr>
      <vt:lpstr>LifeGroups 101 Reach, Learn, Love, Multiply</vt:lpstr>
      <vt:lpstr>LifeGroups’ Role in Mission Fulfillment</vt:lpstr>
      <vt:lpstr>Our LifeGroup Values</vt:lpstr>
      <vt:lpstr>PowerPoint Presentation</vt:lpstr>
      <vt:lpstr>Director</vt:lpstr>
      <vt:lpstr>Teacher</vt:lpstr>
      <vt:lpstr>Secretary</vt:lpstr>
      <vt:lpstr>Apprentice Director</vt:lpstr>
      <vt:lpstr>Apprentice Teacher</vt:lpstr>
      <vt:lpstr>Prayer Coordinator</vt:lpstr>
      <vt:lpstr>Prospect Coordinator</vt:lpstr>
      <vt:lpstr>Member Coordinator</vt:lpstr>
      <vt:lpstr>Shepherd Group Leader</vt:lpstr>
      <vt:lpstr>PowerPoint Presentation</vt:lpstr>
      <vt:lpstr>Social Coordinator</vt:lpstr>
      <vt:lpstr>Greeter</vt:lpstr>
      <vt:lpstr>Missions Liaison</vt:lpstr>
      <vt:lpstr>Men’s Ministry Liaison</vt:lpstr>
      <vt:lpstr>Women’s Ministry Liaison</vt:lpstr>
      <vt:lpstr>Starting a LifeGroup </vt:lpstr>
      <vt:lpstr>Adult Ministry Leader Guide</vt:lpstr>
      <vt:lpstr>Adult Ministry Divisional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LifeGroups 101 Reach, Learn, Love, Multiply</dc:title>
  <dc:creator>Jonathan Adkins</dc:creator>
  <cp:lastModifiedBy>Jonathan Adkins</cp:lastModifiedBy>
  <cp:revision>18</cp:revision>
  <dcterms:created xsi:type="dcterms:W3CDTF">2024-07-18T18:48:48Z</dcterms:created>
  <dcterms:modified xsi:type="dcterms:W3CDTF">2024-08-07T15:44:25Z</dcterms:modified>
</cp:coreProperties>
</file>