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1" r:id="rId3"/>
    <p:sldId id="262" r:id="rId4"/>
    <p:sldId id="266" r:id="rId5"/>
    <p:sldId id="263" r:id="rId6"/>
    <p:sldId id="264" r:id="rId7"/>
    <p:sldId id="265" r:id="rId8"/>
    <p:sldId id="267" r:id="rId9"/>
    <p:sldId id="268" r:id="rId10"/>
    <p:sldId id="269" r:id="rId11"/>
    <p:sldId id="270" r:id="rId12"/>
    <p:sldId id="271" r:id="rId13"/>
    <p:sldId id="272" r:id="rId14"/>
    <p:sldId id="273" r:id="rId15"/>
    <p:sldId id="274" r:id="rId16"/>
    <p:sldId id="260"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1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142F-ED55-2327-21FD-D1041BBFA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FB3CA-D463-8F7C-7DD6-B0221AAEF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5AADC0-5193-6677-CE4A-63FEFD2E031E}"/>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5" name="Footer Placeholder 4">
            <a:extLst>
              <a:ext uri="{FF2B5EF4-FFF2-40B4-BE49-F238E27FC236}">
                <a16:creationId xmlns:a16="http://schemas.microsoft.com/office/drawing/2014/main" id="{DA274735-2A4C-A085-1A68-9910D0BA7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A52B7-132C-91CD-5A74-C5245E27ECF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9436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40CD-D506-F4D0-1308-54B3F1AD0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8BABD-5DA9-0E2A-477A-5E459F857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A13F6-1560-F3D8-BFD6-78A7D55A1798}"/>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5" name="Footer Placeholder 4">
            <a:extLst>
              <a:ext uri="{FF2B5EF4-FFF2-40B4-BE49-F238E27FC236}">
                <a16:creationId xmlns:a16="http://schemas.microsoft.com/office/drawing/2014/main" id="{1C12E44E-796F-CFC4-673E-400031618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D051E-77FF-7DF1-E6C2-5D76084BE71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07271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FBDF4-5033-99BC-A564-8A6CBDE1F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E148FF-F754-480E-5E5F-9E2DE0D4BE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04494-99F7-CA37-6447-121286E51BDD}"/>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5" name="Footer Placeholder 4">
            <a:extLst>
              <a:ext uri="{FF2B5EF4-FFF2-40B4-BE49-F238E27FC236}">
                <a16:creationId xmlns:a16="http://schemas.microsoft.com/office/drawing/2014/main" id="{1B7B9C3B-4076-2B41-39AA-953DBDBDC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72EBA-19F4-F4F5-37D1-E04CB6CEB0E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22821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22FE-70D9-6E27-1CCE-1A4D82C1E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9139-3BA8-11B4-9ACC-5EB5EEB68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5A981-B7D6-F69A-7167-7CA36149F5AD}"/>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5" name="Footer Placeholder 4">
            <a:extLst>
              <a:ext uri="{FF2B5EF4-FFF2-40B4-BE49-F238E27FC236}">
                <a16:creationId xmlns:a16="http://schemas.microsoft.com/office/drawing/2014/main" id="{8086C91A-E3F2-8456-25EF-69D8ADD0D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69350-95A5-7C50-C9E5-0907A101F543}"/>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7991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C000-D84F-BF54-EDCA-247DC428D5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DF268-438B-5B35-E3EF-F6B737BFF3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A6F748-4A0F-71CE-965C-DDD89CAE379C}"/>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5" name="Footer Placeholder 4">
            <a:extLst>
              <a:ext uri="{FF2B5EF4-FFF2-40B4-BE49-F238E27FC236}">
                <a16:creationId xmlns:a16="http://schemas.microsoft.com/office/drawing/2014/main" id="{4DBECF5D-1CDE-6416-C1B7-7ACDCFD31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26EF7-8CD3-3DE8-CCE1-F02EF95934E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16287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522-C55C-B1A3-FAD4-3C447E84C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91BB9-F632-271D-2578-88B9224A2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27981-16AF-0DC6-3FB7-EAFB65F25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2CC2BB-3ED6-83DC-C68D-02F7179DABD4}"/>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6" name="Footer Placeholder 5">
            <a:extLst>
              <a:ext uri="{FF2B5EF4-FFF2-40B4-BE49-F238E27FC236}">
                <a16:creationId xmlns:a16="http://schemas.microsoft.com/office/drawing/2014/main" id="{54193D39-0A3F-179F-0287-04E231F35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1F7C6-221E-21EF-64A5-F6E969DC8E93}"/>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607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AD1-86D4-FAEC-0D80-AAEEE4E4C8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A403C4-B8C4-7C72-495E-8CAD961126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6F58F1-2CD2-124C-958B-D4D651AAEF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FF013-02A1-CA0C-2885-A3149F803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0BD8B-3561-D2FD-FA4C-4C8C858ED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3436E-16F5-ED91-2D7D-3AA87459048B}"/>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8" name="Footer Placeholder 7">
            <a:extLst>
              <a:ext uri="{FF2B5EF4-FFF2-40B4-BE49-F238E27FC236}">
                <a16:creationId xmlns:a16="http://schemas.microsoft.com/office/drawing/2014/main" id="{C5A265F3-CDF3-E5B2-A335-910B33DE5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B2AC2-ECE7-755C-6A30-1423C5A6582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11543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E596-3204-D03D-C330-4F07B71BD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8F131-F433-A1FF-43B9-5AAEE95428DC}"/>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4" name="Footer Placeholder 3">
            <a:extLst>
              <a:ext uri="{FF2B5EF4-FFF2-40B4-BE49-F238E27FC236}">
                <a16:creationId xmlns:a16="http://schemas.microsoft.com/office/drawing/2014/main" id="{D11A3986-1467-C020-BAD3-991968C96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7ADC56-8671-BF0F-6469-A5BDEF0B9CD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67663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97A06-A815-EFF6-216E-39B7FE4FDA58}"/>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3" name="Footer Placeholder 2">
            <a:extLst>
              <a:ext uri="{FF2B5EF4-FFF2-40B4-BE49-F238E27FC236}">
                <a16:creationId xmlns:a16="http://schemas.microsoft.com/office/drawing/2014/main" id="{9C86C3D4-4178-E871-0472-4233703C2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3791D-50E8-9D32-2FD1-DB4085448AD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106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6CE5-6CDF-4DC9-AA4A-597A9A23D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CC21F-08B2-D691-D896-8A0A31615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4F296-E79A-4DB9-B705-ED5FB7302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206E8-5A43-2EC9-3C40-68DCAFB0D356}"/>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6" name="Footer Placeholder 5">
            <a:extLst>
              <a:ext uri="{FF2B5EF4-FFF2-40B4-BE49-F238E27FC236}">
                <a16:creationId xmlns:a16="http://schemas.microsoft.com/office/drawing/2014/main" id="{46E774E6-A58C-975E-AAF4-A2300EE26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389B3-372E-F57C-CF3B-93C6DE975AF9}"/>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49420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F859-0091-634A-07A8-C485645D3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04A82C-751A-FB29-2A70-519E103F11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7E61F5-F5A3-D72B-4315-B7286BEFE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FBF65-1735-6FFE-E335-A505E352B57C}"/>
              </a:ext>
            </a:extLst>
          </p:cNvPr>
          <p:cNvSpPr>
            <a:spLocks noGrp="1"/>
          </p:cNvSpPr>
          <p:nvPr>
            <p:ph type="dt" sz="half" idx="10"/>
          </p:nvPr>
        </p:nvSpPr>
        <p:spPr/>
        <p:txBody>
          <a:bodyPr/>
          <a:lstStyle/>
          <a:p>
            <a:fld id="{4ED612B1-83D1-CA40-A364-D8482A54579C}" type="datetimeFigureOut">
              <a:rPr lang="en-US" smtClean="0"/>
              <a:t>8/6/24</a:t>
            </a:fld>
            <a:endParaRPr lang="en-US"/>
          </a:p>
        </p:txBody>
      </p:sp>
      <p:sp>
        <p:nvSpPr>
          <p:cNvPr id="6" name="Footer Placeholder 5">
            <a:extLst>
              <a:ext uri="{FF2B5EF4-FFF2-40B4-BE49-F238E27FC236}">
                <a16:creationId xmlns:a16="http://schemas.microsoft.com/office/drawing/2014/main" id="{145C1E67-FFF4-1B79-C17A-99B18D545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17AA1-466C-5AA0-DB6F-0735E03AAD7F}"/>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01496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C5B3C-4F89-4D46-6048-7801953E7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936C06-FB1A-AF09-F656-D7FCDB5C5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E47B0-2C18-ADB4-5EBB-FEE7FD546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D612B1-83D1-CA40-A364-D8482A54579C}" type="datetimeFigureOut">
              <a:rPr lang="en-US" smtClean="0"/>
              <a:t>8/6/24</a:t>
            </a:fld>
            <a:endParaRPr lang="en-US"/>
          </a:p>
        </p:txBody>
      </p:sp>
      <p:sp>
        <p:nvSpPr>
          <p:cNvPr id="5" name="Footer Placeholder 4">
            <a:extLst>
              <a:ext uri="{FF2B5EF4-FFF2-40B4-BE49-F238E27FC236}">
                <a16:creationId xmlns:a16="http://schemas.microsoft.com/office/drawing/2014/main" id="{AB5E3675-F939-739C-DC6D-0D78253EB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A8CBA9-3360-D1CF-D77B-91340CD0D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50362-16E6-8641-8C37-5AB425431683}" type="slidenum">
              <a:rPr lang="en-US" smtClean="0"/>
              <a:t>‹#›</a:t>
            </a:fld>
            <a:endParaRPr lang="en-US"/>
          </a:p>
        </p:txBody>
      </p:sp>
    </p:spTree>
    <p:extLst>
      <p:ext uri="{BB962C8B-B14F-4D97-AF65-F5344CB8AC3E}">
        <p14:creationId xmlns:p14="http://schemas.microsoft.com/office/powerpoint/2010/main" val="145597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B7A7E5-C58B-672C-7BF1-64741497D7BF}"/>
              </a:ext>
            </a:extLst>
          </p:cNvPr>
          <p:cNvSpPr>
            <a:spLocks noGrp="1"/>
          </p:cNvSpPr>
          <p:nvPr>
            <p:ph type="title"/>
          </p:nvPr>
        </p:nvSpPr>
        <p:spPr>
          <a:xfrm>
            <a:off x="172278" y="2438750"/>
            <a:ext cx="11847443" cy="1325563"/>
          </a:xfrm>
        </p:spPr>
        <p:txBody>
          <a:bodyPr>
            <a:noAutofit/>
          </a:bodyPr>
          <a:lstStyle/>
          <a:p>
            <a:pPr algn="ctr"/>
            <a:r>
              <a:rPr lang="en-US" sz="6000" b="1" i="0" u="none" strike="noStrike" dirty="0">
                <a:solidFill>
                  <a:srgbClr val="0C6176"/>
                </a:solidFill>
                <a:effectLst/>
                <a:latin typeface="Gotham Medium" panose="02000603030000020004" pitchFamily="2" charset="77"/>
                <a:ea typeface="ADLaM Display" panose="02010000000000000000" pitchFamily="2" charset="77"/>
                <a:cs typeface="ADLaM Display" panose="02010000000000000000" pitchFamily="2" charset="77"/>
              </a:rPr>
              <a:t>DEVELOPING AN EFFECTIVE </a:t>
            </a:r>
            <a:br>
              <a:rPr lang="en-US" sz="6000" b="1" i="0" u="none" strike="noStrike" dirty="0">
                <a:solidFill>
                  <a:srgbClr val="0C6176"/>
                </a:solidFill>
                <a:effectLst/>
                <a:latin typeface="Gotham Medium" panose="02000603030000020004" pitchFamily="2" charset="77"/>
                <a:ea typeface="ADLaM Display" panose="02010000000000000000" pitchFamily="2" charset="77"/>
                <a:cs typeface="ADLaM Display" panose="02010000000000000000" pitchFamily="2" charset="77"/>
              </a:rPr>
            </a:br>
            <a:r>
              <a:rPr lang="en-US" sz="6000" b="1" i="0" u="none" strike="noStrike" dirty="0">
                <a:solidFill>
                  <a:srgbClr val="0C6176"/>
                </a:solidFill>
                <a:effectLst/>
                <a:latin typeface="Gotham Medium" panose="02000603030000020004" pitchFamily="2" charset="77"/>
                <a:ea typeface="ADLaM Display" panose="02010000000000000000" pitchFamily="2" charset="77"/>
                <a:cs typeface="ADLaM Display" panose="02010000000000000000" pitchFamily="2" charset="77"/>
              </a:rPr>
              <a:t>MEN’S MINISTRY</a:t>
            </a:r>
            <a:endParaRPr lang="en-US" sz="6000" b="1" dirty="0">
              <a:solidFill>
                <a:srgbClr val="0C6176"/>
              </a:solidFill>
              <a:latin typeface="Gotham Medium" panose="02000603030000020004"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104347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religious leader&#10;&#10;Description automatically generated with medium confidence">
            <a:extLst>
              <a:ext uri="{FF2B5EF4-FFF2-40B4-BE49-F238E27FC236}">
                <a16:creationId xmlns:a16="http://schemas.microsoft.com/office/drawing/2014/main" id="{B5F7AAB7-3130-D058-CDB4-3CBF3395F2C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258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text&#10;&#10;Description automatically generated">
            <a:extLst>
              <a:ext uri="{FF2B5EF4-FFF2-40B4-BE49-F238E27FC236}">
                <a16:creationId xmlns:a16="http://schemas.microsoft.com/office/drawing/2014/main" id="{FF4A0B4E-47F8-EE3D-3E37-5A316C5124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388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religious leader&#10;&#10;Description automatically generated with medium confidence">
            <a:extLst>
              <a:ext uri="{FF2B5EF4-FFF2-40B4-BE49-F238E27FC236}">
                <a16:creationId xmlns:a16="http://schemas.microsoft.com/office/drawing/2014/main" id="{8A9BEF40-DFDB-EF7D-D9DA-696F1856482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959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bible study funnel&#10;&#10;Description automatically generated">
            <a:extLst>
              <a:ext uri="{FF2B5EF4-FFF2-40B4-BE49-F238E27FC236}">
                <a16:creationId xmlns:a16="http://schemas.microsoft.com/office/drawing/2014/main" id="{63649456-9E0D-EBD8-033C-EF9DE4B339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127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religious mission&#10;&#10;Description automatically generated with medium confidence">
            <a:extLst>
              <a:ext uri="{FF2B5EF4-FFF2-40B4-BE49-F238E27FC236}">
                <a16:creationId xmlns:a16="http://schemas.microsoft.com/office/drawing/2014/main" id="{6588913E-8D10-5D3D-1F12-30CCC9721D8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142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with medium confidence">
            <a:extLst>
              <a:ext uri="{FF2B5EF4-FFF2-40B4-BE49-F238E27FC236}">
                <a16:creationId xmlns:a16="http://schemas.microsoft.com/office/drawing/2014/main" id="{B23CCB36-0102-7DD0-4839-BABD4B80DF5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9691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lose-up of a meeting&#10;&#10;Description automatically generated">
            <a:extLst>
              <a:ext uri="{FF2B5EF4-FFF2-40B4-BE49-F238E27FC236}">
                <a16:creationId xmlns:a16="http://schemas.microsoft.com/office/drawing/2014/main" id="{5178BE10-1458-C8CF-8B2F-94815AD2F87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666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9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297735-95B1-76BC-B917-F3AE69E65871}"/>
              </a:ext>
            </a:extLst>
          </p:cNvPr>
          <p:cNvSpPr txBox="1"/>
          <p:nvPr/>
        </p:nvSpPr>
        <p:spPr>
          <a:xfrm>
            <a:off x="838200" y="687178"/>
            <a:ext cx="10515600" cy="2308324"/>
          </a:xfrm>
          <a:prstGeom prst="rect">
            <a:avLst/>
          </a:prstGeom>
          <a:noFill/>
        </p:spPr>
        <p:txBody>
          <a:bodyPr wrap="square">
            <a:spAutoFit/>
          </a:bodyPr>
          <a:lstStyle/>
          <a:p>
            <a:r>
              <a:rPr lang="en-US" sz="3600" dirty="0"/>
              <a:t>Ephesians 6:10-11 “Finally, be strong in the Lord and in his mighty power. </a:t>
            </a:r>
            <a:r>
              <a:rPr lang="en-US" sz="3600" baseline="30000" dirty="0"/>
              <a:t>11 </a:t>
            </a:r>
            <a:r>
              <a:rPr lang="en-US" sz="3600" dirty="0"/>
              <a:t>Put on the full armor of God, so that you can take your stand against the devil’s schemes.”</a:t>
            </a:r>
          </a:p>
        </p:txBody>
      </p:sp>
    </p:spTree>
    <p:extLst>
      <p:ext uri="{BB962C8B-B14F-4D97-AF65-F5344CB8AC3E}">
        <p14:creationId xmlns:p14="http://schemas.microsoft.com/office/powerpoint/2010/main" val="224183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E677F2-5D3A-F6EB-BC7A-81B3746AC46C}"/>
              </a:ext>
            </a:extLst>
          </p:cNvPr>
          <p:cNvSpPr txBox="1"/>
          <p:nvPr/>
        </p:nvSpPr>
        <p:spPr>
          <a:xfrm>
            <a:off x="838200" y="687178"/>
            <a:ext cx="10515600" cy="1754326"/>
          </a:xfrm>
          <a:prstGeom prst="rect">
            <a:avLst/>
          </a:prstGeom>
          <a:noFill/>
        </p:spPr>
        <p:txBody>
          <a:bodyPr wrap="square">
            <a:spAutoFit/>
          </a:bodyPr>
          <a:lstStyle/>
          <a:p>
            <a:r>
              <a:rPr lang="en-US" sz="3600" dirty="0"/>
              <a:t>1 Corinthians 16:13 - 14 “Be watchful, stand firm in the faith, act like men, be strong. </a:t>
            </a:r>
            <a:r>
              <a:rPr lang="en-US" sz="3600" baseline="30000" dirty="0"/>
              <a:t>14 </a:t>
            </a:r>
            <a:r>
              <a:rPr lang="en-US" sz="3600" dirty="0"/>
              <a:t>Let all that you do be done in love.</a:t>
            </a:r>
          </a:p>
        </p:txBody>
      </p:sp>
      <p:sp>
        <p:nvSpPr>
          <p:cNvPr id="3" name="TextBox 2">
            <a:extLst>
              <a:ext uri="{FF2B5EF4-FFF2-40B4-BE49-F238E27FC236}">
                <a16:creationId xmlns:a16="http://schemas.microsoft.com/office/drawing/2014/main" id="{0C8DA366-6EB1-AC6F-BFCD-0373E2FD46E0}"/>
              </a:ext>
            </a:extLst>
          </p:cNvPr>
          <p:cNvSpPr txBox="1"/>
          <p:nvPr/>
        </p:nvSpPr>
        <p:spPr>
          <a:xfrm>
            <a:off x="838200" y="2754502"/>
            <a:ext cx="10515600" cy="3416320"/>
          </a:xfrm>
          <a:prstGeom prst="rect">
            <a:avLst/>
          </a:prstGeom>
          <a:noFill/>
        </p:spPr>
        <p:txBody>
          <a:bodyPr wrap="square">
            <a:spAutoFit/>
          </a:bodyPr>
          <a:lstStyle/>
          <a:p>
            <a:r>
              <a:rPr lang="en-US" sz="3600" dirty="0"/>
              <a:t>Paul wants us to go to W.A.R. </a:t>
            </a:r>
          </a:p>
          <a:p>
            <a:endParaRPr lang="en-US" sz="1200" dirty="0"/>
          </a:p>
          <a:p>
            <a:r>
              <a:rPr lang="en-US" sz="3600" b="1" dirty="0"/>
              <a:t>W</a:t>
            </a:r>
            <a:r>
              <a:rPr lang="en-US" sz="3600" dirty="0"/>
              <a:t> – Watchful</a:t>
            </a:r>
          </a:p>
          <a:p>
            <a:r>
              <a:rPr lang="en-US" sz="1200" dirty="0"/>
              <a:t> </a:t>
            </a:r>
          </a:p>
          <a:p>
            <a:r>
              <a:rPr lang="en-US" sz="3600" b="1" dirty="0"/>
              <a:t>A</a:t>
            </a:r>
            <a:r>
              <a:rPr lang="en-US" sz="3600" dirty="0"/>
              <a:t> –  Act Like Men</a:t>
            </a:r>
          </a:p>
          <a:p>
            <a:endParaRPr lang="en-US" sz="1200" dirty="0"/>
          </a:p>
          <a:p>
            <a:r>
              <a:rPr lang="en-US" sz="3600" b="1" dirty="0"/>
              <a:t>R</a:t>
            </a:r>
            <a:r>
              <a:rPr lang="en-US" sz="3600" dirty="0"/>
              <a:t> –  Resolute </a:t>
            </a:r>
          </a:p>
          <a:p>
            <a:endParaRPr lang="en-US" sz="3600" dirty="0"/>
          </a:p>
        </p:txBody>
      </p:sp>
    </p:spTree>
    <p:extLst>
      <p:ext uri="{BB962C8B-B14F-4D97-AF65-F5344CB8AC3E}">
        <p14:creationId xmlns:p14="http://schemas.microsoft.com/office/powerpoint/2010/main" val="188643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E677F2-5D3A-F6EB-BC7A-81B3746AC46C}"/>
              </a:ext>
            </a:extLst>
          </p:cNvPr>
          <p:cNvSpPr txBox="1"/>
          <p:nvPr/>
        </p:nvSpPr>
        <p:spPr>
          <a:xfrm>
            <a:off x="838200" y="687178"/>
            <a:ext cx="10515600" cy="2862322"/>
          </a:xfrm>
          <a:prstGeom prst="rect">
            <a:avLst/>
          </a:prstGeom>
          <a:noFill/>
        </p:spPr>
        <p:txBody>
          <a:bodyPr wrap="square">
            <a:spAutoFit/>
          </a:bodyPr>
          <a:lstStyle/>
          <a:p>
            <a:r>
              <a:rPr lang="en-US" sz="3600" dirty="0"/>
              <a:t>“Our families, our churches, and the world need men of God. These are not just men who show up, but men who make strong, loving fathers, spiritual leaders, and teachers of future generations of men.”</a:t>
            </a:r>
          </a:p>
          <a:p>
            <a:r>
              <a:rPr lang="en-US" sz="3600" dirty="0"/>
              <a:t>	- Jack Graham </a:t>
            </a:r>
          </a:p>
        </p:txBody>
      </p:sp>
    </p:spTree>
    <p:extLst>
      <p:ext uri="{BB962C8B-B14F-4D97-AF65-F5344CB8AC3E}">
        <p14:creationId xmlns:p14="http://schemas.microsoft.com/office/powerpoint/2010/main" val="302152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8839BE-B654-B2B7-D313-F05E34296068}"/>
              </a:ext>
            </a:extLst>
          </p:cNvPr>
          <p:cNvSpPr>
            <a:spLocks noGrp="1"/>
          </p:cNvSpPr>
          <p:nvPr>
            <p:ph type="title"/>
          </p:nvPr>
        </p:nvSpPr>
        <p:spPr>
          <a:xfrm>
            <a:off x="838200" y="365125"/>
            <a:ext cx="10515600" cy="1325563"/>
          </a:xfrm>
        </p:spPr>
        <p:txBody>
          <a:bodyPr>
            <a:normAutofit/>
          </a:bodyPr>
          <a:lstStyle/>
          <a:p>
            <a:pPr algn="ctr"/>
            <a:r>
              <a:rPr lang="en-US" sz="5400" b="1" dirty="0">
                <a:latin typeface="Avenir Black" panose="02000503020000020003" pitchFamily="2" charset="0"/>
              </a:rPr>
              <a:t>RESPONSIBILITIES</a:t>
            </a:r>
          </a:p>
        </p:txBody>
      </p:sp>
      <p:sp>
        <p:nvSpPr>
          <p:cNvPr id="5" name="TextBox 4">
            <a:extLst>
              <a:ext uri="{FF2B5EF4-FFF2-40B4-BE49-F238E27FC236}">
                <a16:creationId xmlns:a16="http://schemas.microsoft.com/office/drawing/2014/main" id="{54FA07E0-FABB-7728-2438-BCA298D5044C}"/>
              </a:ext>
            </a:extLst>
          </p:cNvPr>
          <p:cNvSpPr txBox="1"/>
          <p:nvPr/>
        </p:nvSpPr>
        <p:spPr>
          <a:xfrm>
            <a:off x="838200" y="1252251"/>
            <a:ext cx="10515600" cy="3539430"/>
          </a:xfrm>
          <a:prstGeom prst="rect">
            <a:avLst/>
          </a:prstGeom>
          <a:noFill/>
        </p:spPr>
        <p:txBody>
          <a:bodyPr wrap="square">
            <a:spAutoFit/>
          </a:bodyPr>
          <a:lstStyle/>
          <a:p>
            <a:pPr marL="0" indent="0">
              <a:buNone/>
            </a:pPr>
            <a:r>
              <a:rPr lang="en-US" sz="3200" b="1" i="1" dirty="0"/>
              <a:t>To Influence: </a:t>
            </a:r>
          </a:p>
          <a:p>
            <a:pPr marL="457200" indent="-457200">
              <a:buFontTx/>
              <a:buChar char="-"/>
            </a:pPr>
            <a:r>
              <a:rPr lang="en-US" sz="3200" dirty="0">
                <a:latin typeface="Avenir Book" panose="02000503020000020003" pitchFamily="2" charset="0"/>
              </a:rPr>
              <a:t>Encourage men to grow in their walk with Christ so they become more Christlike husbands, and fathers</a:t>
            </a:r>
          </a:p>
          <a:p>
            <a:pPr marL="457200" indent="-457200">
              <a:buFontTx/>
              <a:buChar char="-"/>
            </a:pPr>
            <a:endParaRPr lang="en-US" sz="3200" dirty="0">
              <a:latin typeface="Avenir Book" panose="02000503020000020003" pitchFamily="2" charset="0"/>
            </a:endParaRPr>
          </a:p>
          <a:p>
            <a:pPr marL="457200" indent="-457200">
              <a:buFontTx/>
              <a:buChar char="-"/>
            </a:pPr>
            <a:r>
              <a:rPr lang="en-US" sz="3200" dirty="0"/>
              <a:t>“The absence of a strong male role model deprives young men of essential boundaries necessary for a healthy and fulfilling life.” Patrick Morley </a:t>
            </a:r>
            <a:r>
              <a:rPr lang="en-US" sz="3200" dirty="0">
                <a:latin typeface="Avenir Book" panose="02000503020000020003" pitchFamily="2" charset="0"/>
              </a:rPr>
              <a:t>  </a:t>
            </a:r>
            <a:endParaRPr lang="en-US" sz="4400" dirty="0">
              <a:latin typeface="Avenir Book" panose="02000503020000020003" pitchFamily="2" charset="0"/>
            </a:endParaRPr>
          </a:p>
        </p:txBody>
      </p:sp>
      <p:sp>
        <p:nvSpPr>
          <p:cNvPr id="6" name="TextBox 5">
            <a:extLst>
              <a:ext uri="{FF2B5EF4-FFF2-40B4-BE49-F238E27FC236}">
                <a16:creationId xmlns:a16="http://schemas.microsoft.com/office/drawing/2014/main" id="{796C1BCC-5CED-89EC-C61C-0C1F99FE7A07}"/>
              </a:ext>
            </a:extLst>
          </p:cNvPr>
          <p:cNvSpPr txBox="1"/>
          <p:nvPr/>
        </p:nvSpPr>
        <p:spPr>
          <a:xfrm>
            <a:off x="838200" y="4968725"/>
            <a:ext cx="10515600" cy="1569660"/>
          </a:xfrm>
          <a:prstGeom prst="rect">
            <a:avLst/>
          </a:prstGeom>
          <a:noFill/>
        </p:spPr>
        <p:txBody>
          <a:bodyPr wrap="square">
            <a:spAutoFit/>
          </a:bodyPr>
          <a:lstStyle/>
          <a:p>
            <a:pPr marL="0" indent="0">
              <a:buNone/>
            </a:pPr>
            <a:r>
              <a:rPr lang="en-US" sz="3200" b="1" i="1" dirty="0"/>
              <a:t>To Increase: </a:t>
            </a:r>
          </a:p>
          <a:p>
            <a:pPr marL="0" indent="0">
              <a:buNone/>
            </a:pPr>
            <a:r>
              <a:rPr lang="en-US" sz="3200" dirty="0">
                <a:latin typeface="Avenir Book" panose="02000503020000020003" pitchFamily="2" charset="0"/>
              </a:rPr>
              <a:t>- Reach more men with the Gospel through your LifeGroup Bible Study </a:t>
            </a:r>
            <a:endParaRPr lang="en-US" sz="4400" dirty="0">
              <a:latin typeface="Avenir Book" panose="02000503020000020003" pitchFamily="2" charset="0"/>
            </a:endParaRPr>
          </a:p>
        </p:txBody>
      </p:sp>
    </p:spTree>
    <p:extLst>
      <p:ext uri="{BB962C8B-B14F-4D97-AF65-F5344CB8AC3E}">
        <p14:creationId xmlns:p14="http://schemas.microsoft.com/office/powerpoint/2010/main" val="370756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039428D-79FC-9FF9-3EDC-D5F059F5AF2F}"/>
              </a:ext>
            </a:extLst>
          </p:cNvPr>
          <p:cNvSpPr>
            <a:spLocks noGrp="1"/>
          </p:cNvSpPr>
          <p:nvPr>
            <p:ph type="title"/>
          </p:nvPr>
        </p:nvSpPr>
        <p:spPr>
          <a:xfrm>
            <a:off x="838200" y="365125"/>
            <a:ext cx="10515600" cy="1325563"/>
          </a:xfrm>
        </p:spPr>
        <p:txBody>
          <a:bodyPr>
            <a:normAutofit/>
          </a:bodyPr>
          <a:lstStyle/>
          <a:p>
            <a:pPr algn="ctr"/>
            <a:r>
              <a:rPr lang="en-US" sz="5400" b="1" dirty="0">
                <a:latin typeface="Avenir Black" panose="02000503020000020003" pitchFamily="2" charset="0"/>
              </a:rPr>
              <a:t>RESPONSIBILITIES</a:t>
            </a:r>
          </a:p>
        </p:txBody>
      </p:sp>
      <p:sp>
        <p:nvSpPr>
          <p:cNvPr id="8" name="TextBox 7">
            <a:extLst>
              <a:ext uri="{FF2B5EF4-FFF2-40B4-BE49-F238E27FC236}">
                <a16:creationId xmlns:a16="http://schemas.microsoft.com/office/drawing/2014/main" id="{561B5A10-60BD-BD1A-405F-6B55CB82056C}"/>
              </a:ext>
            </a:extLst>
          </p:cNvPr>
          <p:cNvSpPr txBox="1"/>
          <p:nvPr/>
        </p:nvSpPr>
        <p:spPr>
          <a:xfrm>
            <a:off x="838200" y="3429000"/>
            <a:ext cx="10515600" cy="1569660"/>
          </a:xfrm>
          <a:prstGeom prst="rect">
            <a:avLst/>
          </a:prstGeom>
          <a:noFill/>
        </p:spPr>
        <p:txBody>
          <a:bodyPr wrap="square">
            <a:spAutoFit/>
          </a:bodyPr>
          <a:lstStyle/>
          <a:p>
            <a:pPr marL="0" indent="0">
              <a:buNone/>
            </a:pPr>
            <a:r>
              <a:rPr lang="en-US" sz="3200" b="1" i="1" dirty="0"/>
              <a:t>To Introduce: </a:t>
            </a:r>
          </a:p>
          <a:p>
            <a:pPr marL="0" indent="0">
              <a:buNone/>
            </a:pPr>
            <a:r>
              <a:rPr lang="en-US" sz="3200" dirty="0">
                <a:latin typeface="Avenir Book" panose="02000503020000020003" pitchFamily="2" charset="0"/>
              </a:rPr>
              <a:t>- Create connections with other men in the LifeGroup Bible Study  - Sunday Mornings, Social Events</a:t>
            </a:r>
            <a:endParaRPr lang="en-US" sz="4400" dirty="0">
              <a:latin typeface="Avenir Book" panose="02000503020000020003" pitchFamily="2" charset="0"/>
            </a:endParaRPr>
          </a:p>
        </p:txBody>
      </p:sp>
      <p:sp>
        <p:nvSpPr>
          <p:cNvPr id="9" name="TextBox 8">
            <a:extLst>
              <a:ext uri="{FF2B5EF4-FFF2-40B4-BE49-F238E27FC236}">
                <a16:creationId xmlns:a16="http://schemas.microsoft.com/office/drawing/2014/main" id="{0639059B-C9B7-3713-E75F-0C9A5FA701F8}"/>
              </a:ext>
            </a:extLst>
          </p:cNvPr>
          <p:cNvSpPr txBox="1"/>
          <p:nvPr/>
        </p:nvSpPr>
        <p:spPr>
          <a:xfrm>
            <a:off x="838200" y="1498458"/>
            <a:ext cx="10515600" cy="1569660"/>
          </a:xfrm>
          <a:prstGeom prst="rect">
            <a:avLst/>
          </a:prstGeom>
          <a:noFill/>
        </p:spPr>
        <p:txBody>
          <a:bodyPr wrap="square">
            <a:spAutoFit/>
          </a:bodyPr>
          <a:lstStyle/>
          <a:p>
            <a:pPr marL="0" indent="0">
              <a:buNone/>
            </a:pPr>
            <a:r>
              <a:rPr lang="en-US" sz="3200" b="1" i="1" dirty="0"/>
              <a:t>To Inform: </a:t>
            </a:r>
          </a:p>
          <a:p>
            <a:pPr marL="0" indent="0">
              <a:buNone/>
            </a:pPr>
            <a:r>
              <a:rPr lang="en-US" sz="3200" dirty="0">
                <a:latin typeface="Avenir Book" panose="02000503020000020003" pitchFamily="2" charset="0"/>
              </a:rPr>
              <a:t>- Keep the men informed about upcoming men’s events at Prestonwood </a:t>
            </a:r>
            <a:endParaRPr lang="en-US" sz="4400" dirty="0">
              <a:latin typeface="Avenir Book" panose="02000503020000020003" pitchFamily="2" charset="0"/>
            </a:endParaRPr>
          </a:p>
        </p:txBody>
      </p:sp>
    </p:spTree>
    <p:extLst>
      <p:ext uri="{BB962C8B-B14F-4D97-AF65-F5344CB8AC3E}">
        <p14:creationId xmlns:p14="http://schemas.microsoft.com/office/powerpoint/2010/main" val="235953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4BCF2E-D56D-5863-ECA1-9CCEF6135CDD}"/>
              </a:ext>
            </a:extLst>
          </p:cNvPr>
          <p:cNvSpPr>
            <a:spLocks noGrp="1"/>
          </p:cNvSpPr>
          <p:nvPr>
            <p:ph type="title"/>
          </p:nvPr>
        </p:nvSpPr>
        <p:spPr>
          <a:xfrm>
            <a:off x="838200" y="365125"/>
            <a:ext cx="10515600" cy="1325563"/>
          </a:xfrm>
        </p:spPr>
        <p:txBody>
          <a:bodyPr>
            <a:normAutofit/>
          </a:bodyPr>
          <a:lstStyle/>
          <a:p>
            <a:pPr algn="ctr"/>
            <a:r>
              <a:rPr lang="en-US" sz="5400" b="1" dirty="0">
                <a:latin typeface="Avenir Black" panose="02000503020000020003" pitchFamily="2" charset="0"/>
              </a:rPr>
              <a:t>RESPONSIBILITIES</a:t>
            </a:r>
          </a:p>
        </p:txBody>
      </p:sp>
      <p:sp>
        <p:nvSpPr>
          <p:cNvPr id="5" name="TextBox 4">
            <a:extLst>
              <a:ext uri="{FF2B5EF4-FFF2-40B4-BE49-F238E27FC236}">
                <a16:creationId xmlns:a16="http://schemas.microsoft.com/office/drawing/2014/main" id="{7093CF5D-DB72-957B-7272-5D114B46B105}"/>
              </a:ext>
            </a:extLst>
          </p:cNvPr>
          <p:cNvSpPr txBox="1"/>
          <p:nvPr/>
        </p:nvSpPr>
        <p:spPr>
          <a:xfrm>
            <a:off x="838200" y="3761387"/>
            <a:ext cx="10515600" cy="1569660"/>
          </a:xfrm>
          <a:prstGeom prst="rect">
            <a:avLst/>
          </a:prstGeom>
          <a:noFill/>
        </p:spPr>
        <p:txBody>
          <a:bodyPr wrap="square">
            <a:spAutoFit/>
          </a:bodyPr>
          <a:lstStyle/>
          <a:p>
            <a:pPr marL="0" indent="0">
              <a:buNone/>
            </a:pPr>
            <a:r>
              <a:rPr lang="en-US" sz="3200" b="1" i="1" dirty="0"/>
              <a:t>To Identify: </a:t>
            </a:r>
          </a:p>
          <a:p>
            <a:pPr marL="0" indent="0">
              <a:buNone/>
            </a:pPr>
            <a:r>
              <a:rPr lang="en-US" sz="3200" dirty="0">
                <a:latin typeface="Avenir Book" panose="02000503020000020003" pitchFamily="2" charset="0"/>
              </a:rPr>
              <a:t>- Discover future leaders who can serve on the LifeGroup Bible Study leadership team</a:t>
            </a:r>
            <a:endParaRPr lang="en-US" sz="4400" dirty="0">
              <a:latin typeface="Avenir Book" panose="02000503020000020003" pitchFamily="2" charset="0"/>
            </a:endParaRPr>
          </a:p>
        </p:txBody>
      </p:sp>
      <p:sp>
        <p:nvSpPr>
          <p:cNvPr id="6" name="TextBox 5">
            <a:extLst>
              <a:ext uri="{FF2B5EF4-FFF2-40B4-BE49-F238E27FC236}">
                <a16:creationId xmlns:a16="http://schemas.microsoft.com/office/drawing/2014/main" id="{68A24D40-90A2-B10E-16F5-2EA370935255}"/>
              </a:ext>
            </a:extLst>
          </p:cNvPr>
          <p:cNvSpPr txBox="1"/>
          <p:nvPr/>
        </p:nvSpPr>
        <p:spPr>
          <a:xfrm>
            <a:off x="838200" y="1526953"/>
            <a:ext cx="10515600" cy="1569660"/>
          </a:xfrm>
          <a:prstGeom prst="rect">
            <a:avLst/>
          </a:prstGeom>
          <a:noFill/>
        </p:spPr>
        <p:txBody>
          <a:bodyPr wrap="square">
            <a:spAutoFit/>
          </a:bodyPr>
          <a:lstStyle/>
          <a:p>
            <a:pPr marL="0" indent="0">
              <a:buNone/>
            </a:pPr>
            <a:r>
              <a:rPr lang="en-US" sz="3200" b="1" i="1" dirty="0"/>
              <a:t>To Involve: </a:t>
            </a:r>
          </a:p>
          <a:p>
            <a:pPr marL="0" indent="0">
              <a:buNone/>
            </a:pPr>
            <a:r>
              <a:rPr lang="en-US" sz="3200" dirty="0">
                <a:latin typeface="Avenir Book" panose="02000503020000020003" pitchFamily="2" charset="0"/>
              </a:rPr>
              <a:t>- Support men’s discipleship classes, Friday Morning Men’s Bible Study, and the Men’s Conference </a:t>
            </a:r>
            <a:endParaRPr lang="en-US" sz="4400" dirty="0">
              <a:latin typeface="Avenir Book" panose="02000503020000020003" pitchFamily="2" charset="0"/>
            </a:endParaRPr>
          </a:p>
        </p:txBody>
      </p:sp>
    </p:spTree>
    <p:extLst>
      <p:ext uri="{BB962C8B-B14F-4D97-AF65-F5344CB8AC3E}">
        <p14:creationId xmlns:p14="http://schemas.microsoft.com/office/powerpoint/2010/main" val="369056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funnel&#10;&#10;Description automatically generated with medium confidence">
            <a:extLst>
              <a:ext uri="{FF2B5EF4-FFF2-40B4-BE49-F238E27FC236}">
                <a16:creationId xmlns:a16="http://schemas.microsoft.com/office/drawing/2014/main" id="{4BC84A45-4FCB-BACD-B7B0-C407F0E43D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954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E9DC9BB6-CE7C-2375-0B2E-93AA459B55C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997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1711</TotalTime>
  <Words>282</Words>
  <Application>Microsoft Macintosh PowerPoint</Application>
  <PresentationFormat>Widescreen</PresentationFormat>
  <Paragraphs>29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Avenir Black</vt:lpstr>
      <vt:lpstr>Avenir Book</vt:lpstr>
      <vt:lpstr>Gotham Medium</vt:lpstr>
      <vt:lpstr>Office Theme</vt:lpstr>
      <vt:lpstr>DEVELOPING AN EFFECTIVE  MEN’S MINISTRY</vt:lpstr>
      <vt:lpstr>PowerPoint Presentation</vt:lpstr>
      <vt:lpstr>PowerPoint Presentation</vt:lpstr>
      <vt:lpstr>PowerPoint Presentation</vt:lpstr>
      <vt:lpstr>RESPONSIBILITIES</vt:lpstr>
      <vt:lpstr>RESPONSIBILITIES</vt:lpstr>
      <vt:lpstr>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Adkins</dc:creator>
  <cp:lastModifiedBy>Shawn Callander</cp:lastModifiedBy>
  <cp:revision>3</cp:revision>
  <dcterms:created xsi:type="dcterms:W3CDTF">2024-07-18T18:48:48Z</dcterms:created>
  <dcterms:modified xsi:type="dcterms:W3CDTF">2024-08-07T21:16:11Z</dcterms:modified>
</cp:coreProperties>
</file>