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97" r:id="rId2"/>
    <p:sldId id="317" r:id="rId3"/>
    <p:sldId id="344" r:id="rId4"/>
    <p:sldId id="273" r:id="rId5"/>
    <p:sldId id="339" r:id="rId6"/>
    <p:sldId id="340" r:id="rId7"/>
    <p:sldId id="347" r:id="rId8"/>
    <p:sldId id="343" r:id="rId9"/>
    <p:sldId id="29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33"/>
    <p:restoredTop sz="96654"/>
  </p:normalViewPr>
  <p:slideViewPr>
    <p:cSldViewPr snapToGrid="0" snapToObjects="1">
      <p:cViewPr varScale="1">
        <p:scale>
          <a:sx n="109" d="100"/>
          <a:sy n="109" d="100"/>
        </p:scale>
        <p:origin x="376" y="1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3" d="100"/>
          <a:sy n="63" d="100"/>
        </p:scale>
        <p:origin x="36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F6ECE-7914-2E4C-9CF8-F5EA1A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CA8DE1-CF69-3049-9B92-EEEF12D021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A1EC7B-1EA9-7F47-887B-C96E0AA6F9D4}" type="datetimeFigureOut">
              <a:rPr lang="en-US" smtClean="0"/>
              <a:t>8/10/21</a:t>
            </a:fld>
            <a:endParaRPr lang="en-US"/>
          </a:p>
        </p:txBody>
      </p:sp>
      <p:sp>
        <p:nvSpPr>
          <p:cNvPr id="4" name="Footer Placeholder 3">
            <a:extLst>
              <a:ext uri="{FF2B5EF4-FFF2-40B4-BE49-F238E27FC236}">
                <a16:creationId xmlns:a16="http://schemas.microsoft.com/office/drawing/2014/main" id="{680789C5-AB4B-9E45-9A45-3D841BBCE8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C8968B-ABE1-2A43-A2FC-AFCEF102C1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56A09E-1B4F-3644-B64F-FB3AB2F4E462}" type="slidenum">
              <a:rPr lang="en-US" smtClean="0"/>
              <a:t>‹#›</a:t>
            </a:fld>
            <a:endParaRPr lang="en-US"/>
          </a:p>
        </p:txBody>
      </p:sp>
    </p:spTree>
    <p:extLst>
      <p:ext uri="{BB962C8B-B14F-4D97-AF65-F5344CB8AC3E}">
        <p14:creationId xmlns:p14="http://schemas.microsoft.com/office/powerpoint/2010/main" val="279573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08ACC-CB4A-2640-8AFC-8C4B164967E9}" type="datetimeFigureOut">
              <a:rPr lang="en-US" smtClean="0"/>
              <a:t>8/10/21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0B636-FD23-D344-8EEB-70B95EAC101A}" type="slidenum">
              <a:rPr lang="en-US" smtClean="0"/>
              <a:t>‹#›</a:t>
            </a:fld>
            <a:endParaRPr lang="en-US"/>
          </a:p>
        </p:txBody>
      </p:sp>
    </p:spTree>
    <p:extLst>
      <p:ext uri="{BB962C8B-B14F-4D97-AF65-F5344CB8AC3E}">
        <p14:creationId xmlns:p14="http://schemas.microsoft.com/office/powerpoint/2010/main" val="201506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4324-BB28-0C40-8F0A-7A71F5B07E0E}"/>
              </a:ext>
            </a:extLst>
          </p:cNvPr>
          <p:cNvSpPr>
            <a:spLocks noGrp="1"/>
          </p:cNvSpPr>
          <p:nvPr>
            <p:ph type="ctrTitle" hasCustomPrompt="1"/>
          </p:nvPr>
        </p:nvSpPr>
        <p:spPr>
          <a:xfrm>
            <a:off x="4652319" y="2100649"/>
            <a:ext cx="7002162" cy="2076123"/>
          </a:xfrm>
        </p:spPr>
        <p:txBody>
          <a:bodyPr anchor="b">
            <a:normAutofit/>
          </a:bodyPr>
          <a:lstStyle>
            <a:lvl1pPr algn="ctr">
              <a:defRPr sz="5400" b="0" i="0" spc="50" baseline="0">
                <a:solidFill>
                  <a:schemeClr val="bg1"/>
                </a:solidFill>
                <a:latin typeface="Avenir Light" panose="020B0402020203020204" pitchFamily="34" charset="77"/>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BF8D56A-9FB7-3245-A75E-E0E375346A3C}"/>
              </a:ext>
            </a:extLst>
          </p:cNvPr>
          <p:cNvSpPr>
            <a:spLocks noGrp="1"/>
          </p:cNvSpPr>
          <p:nvPr>
            <p:ph type="subTitle" idx="1"/>
          </p:nvPr>
        </p:nvSpPr>
        <p:spPr>
          <a:xfrm>
            <a:off x="5145559" y="4335965"/>
            <a:ext cx="6015681" cy="1655762"/>
          </a:xfrm>
        </p:spPr>
        <p:txBody>
          <a:bodyPr/>
          <a:lstStyle>
            <a:lvl1pPr marL="0" indent="0" algn="ctr">
              <a:buNone/>
              <a:defRPr sz="2400" b="0" i="0">
                <a:solidFill>
                  <a:schemeClr val="bg1"/>
                </a:solidFill>
                <a:latin typeface="Avenir Light" panose="020B0402020203020204" pitchFamily="34" charset="77"/>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E25A8F-5E9A-2944-881C-BFA998A13995}"/>
              </a:ext>
            </a:extLst>
          </p:cNvPr>
          <p:cNvSpPr>
            <a:spLocks noGrp="1"/>
          </p:cNvSpPr>
          <p:nvPr>
            <p:ph type="dt" sz="half" idx="10"/>
          </p:nvPr>
        </p:nvSpPr>
        <p:spPr/>
        <p:txBody>
          <a:bodyPr/>
          <a:lstStyle/>
          <a:p>
            <a:fld id="{BB427CC3-1A5F-634D-8DE5-225621D74D0D}" type="datetimeFigureOut">
              <a:rPr lang="en-US" smtClean="0"/>
              <a:t>8/10/21</a:t>
            </a:fld>
            <a:endParaRPr lang="en-US"/>
          </a:p>
        </p:txBody>
      </p:sp>
      <p:sp>
        <p:nvSpPr>
          <p:cNvPr id="5" name="Footer Placeholder 4">
            <a:extLst>
              <a:ext uri="{FF2B5EF4-FFF2-40B4-BE49-F238E27FC236}">
                <a16:creationId xmlns:a16="http://schemas.microsoft.com/office/drawing/2014/main" id="{1615C158-6A4F-594A-9D86-2A90818DA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4FDA8-EA26-5B42-A972-35C6FE94D530}"/>
              </a:ext>
            </a:extLst>
          </p:cNvPr>
          <p:cNvSpPr>
            <a:spLocks noGrp="1"/>
          </p:cNvSpPr>
          <p:nvPr>
            <p:ph type="sldNum" sz="quarter" idx="12"/>
          </p:nvPr>
        </p:nvSpPr>
        <p:spPr/>
        <p:txBody>
          <a:bodyPr/>
          <a:lstStyle/>
          <a:p>
            <a:fld id="{03897BD8-F7F9-BB47-AB1C-4E4CDB79E8CF}" type="slidenum">
              <a:rPr lang="en-US" smtClean="0"/>
              <a:t>‹#›</a:t>
            </a:fld>
            <a:endParaRPr lang="en-US"/>
          </a:p>
        </p:txBody>
      </p:sp>
      <p:pic>
        <p:nvPicPr>
          <p:cNvPr id="7" name="Picture 6" descr="C:\Users\mscott\Desktop\Starting Point Mockup.png">
            <a:extLst>
              <a:ext uri="{FF2B5EF4-FFF2-40B4-BE49-F238E27FC236}">
                <a16:creationId xmlns:a16="http://schemas.microsoft.com/office/drawing/2014/main" id="{7DA9EB2A-A333-AF44-823F-5BA89FD9C46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04327">
            <a:off x="-165600" y="2074800"/>
            <a:ext cx="5479853" cy="429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7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29A8-8F94-D64D-A2B3-B936D3904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EF455-17D8-5848-9872-641BCEC2F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A09A-E88C-FB45-B0BC-5D5A4F0947C0}"/>
              </a:ext>
            </a:extLst>
          </p:cNvPr>
          <p:cNvSpPr>
            <a:spLocks noGrp="1"/>
          </p:cNvSpPr>
          <p:nvPr>
            <p:ph type="dt" sz="half" idx="10"/>
          </p:nvPr>
        </p:nvSpPr>
        <p:spPr/>
        <p:txBody>
          <a:bodyPr/>
          <a:lstStyle/>
          <a:p>
            <a:fld id="{BB427CC3-1A5F-634D-8DE5-225621D74D0D}" type="datetimeFigureOut">
              <a:rPr lang="en-US" smtClean="0"/>
              <a:t>8/10/21</a:t>
            </a:fld>
            <a:endParaRPr lang="en-US"/>
          </a:p>
        </p:txBody>
      </p:sp>
      <p:sp>
        <p:nvSpPr>
          <p:cNvPr id="5" name="Footer Placeholder 4">
            <a:extLst>
              <a:ext uri="{FF2B5EF4-FFF2-40B4-BE49-F238E27FC236}">
                <a16:creationId xmlns:a16="http://schemas.microsoft.com/office/drawing/2014/main" id="{9C9DD888-9D7A-0549-8518-467F23D99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CFC2E-A98F-C543-92A5-DC71A257541C}"/>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48556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69226-52DA-C441-99E3-2D47ABCCB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5E7D-3552-894A-BAEE-6538C43C9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2024D-6D7D-2E4F-BE04-A7160E84832A}"/>
              </a:ext>
            </a:extLst>
          </p:cNvPr>
          <p:cNvSpPr>
            <a:spLocks noGrp="1"/>
          </p:cNvSpPr>
          <p:nvPr>
            <p:ph type="dt" sz="half" idx="10"/>
          </p:nvPr>
        </p:nvSpPr>
        <p:spPr/>
        <p:txBody>
          <a:bodyPr/>
          <a:lstStyle/>
          <a:p>
            <a:fld id="{BB427CC3-1A5F-634D-8DE5-225621D74D0D}" type="datetimeFigureOut">
              <a:rPr lang="en-US" smtClean="0"/>
              <a:t>8/10/21</a:t>
            </a:fld>
            <a:endParaRPr lang="en-US"/>
          </a:p>
        </p:txBody>
      </p:sp>
      <p:sp>
        <p:nvSpPr>
          <p:cNvPr id="5" name="Footer Placeholder 4">
            <a:extLst>
              <a:ext uri="{FF2B5EF4-FFF2-40B4-BE49-F238E27FC236}">
                <a16:creationId xmlns:a16="http://schemas.microsoft.com/office/drawing/2014/main" id="{1A5D27A2-E6B6-A848-A080-73B21B90F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DFD44-A891-9042-B7FC-6E95721E4CA1}"/>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237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F715-6BE6-324C-A9DF-AC99F2F31415}"/>
              </a:ext>
            </a:extLst>
          </p:cNvPr>
          <p:cNvSpPr>
            <a:spLocks noGrp="1"/>
          </p:cNvSpPr>
          <p:nvPr>
            <p:ph type="title" hasCustomPrompt="1"/>
          </p:nvPr>
        </p:nvSpPr>
        <p:spPr/>
        <p:txBody>
          <a:bodyPr/>
          <a:lstStyle/>
          <a:p>
            <a:r>
              <a:rPr lang="en-US" dirty="0"/>
              <a:t>Talking Point 1</a:t>
            </a:r>
          </a:p>
        </p:txBody>
      </p:sp>
      <p:sp>
        <p:nvSpPr>
          <p:cNvPr id="3" name="Content Placeholder 2">
            <a:extLst>
              <a:ext uri="{FF2B5EF4-FFF2-40B4-BE49-F238E27FC236}">
                <a16:creationId xmlns:a16="http://schemas.microsoft.com/office/drawing/2014/main" id="{6594DE02-7773-EF46-94A8-2A7C12701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0AF41-4282-1B4C-A97A-BBCF6833EF4C}"/>
              </a:ext>
            </a:extLst>
          </p:cNvPr>
          <p:cNvSpPr>
            <a:spLocks noGrp="1"/>
          </p:cNvSpPr>
          <p:nvPr>
            <p:ph type="dt" sz="half" idx="10"/>
          </p:nvPr>
        </p:nvSpPr>
        <p:spPr/>
        <p:txBody>
          <a:bodyPr/>
          <a:lstStyle/>
          <a:p>
            <a:fld id="{BB427CC3-1A5F-634D-8DE5-225621D74D0D}" type="datetimeFigureOut">
              <a:rPr lang="en-US" smtClean="0"/>
              <a:t>8/10/21</a:t>
            </a:fld>
            <a:endParaRPr lang="en-US"/>
          </a:p>
        </p:txBody>
      </p:sp>
      <p:sp>
        <p:nvSpPr>
          <p:cNvPr id="5" name="Footer Placeholder 4">
            <a:extLst>
              <a:ext uri="{FF2B5EF4-FFF2-40B4-BE49-F238E27FC236}">
                <a16:creationId xmlns:a16="http://schemas.microsoft.com/office/drawing/2014/main" id="{B786F8D5-C41A-C14A-AE12-62AE92C15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79F5F-C5E3-F24E-B82D-7747A2F8A7E9}"/>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78181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9FC5-9C8D-0A4E-8793-C8E4D11D7A9E}"/>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C1AC6FF-E3F2-984E-AC93-FB7ED620E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6CFC7-B418-ED43-830A-C97BA43DCFFB}"/>
              </a:ext>
            </a:extLst>
          </p:cNvPr>
          <p:cNvSpPr>
            <a:spLocks noGrp="1"/>
          </p:cNvSpPr>
          <p:nvPr>
            <p:ph type="dt" sz="half" idx="10"/>
          </p:nvPr>
        </p:nvSpPr>
        <p:spPr/>
        <p:txBody>
          <a:bodyPr/>
          <a:lstStyle/>
          <a:p>
            <a:fld id="{BB427CC3-1A5F-634D-8DE5-225621D74D0D}" type="datetimeFigureOut">
              <a:rPr lang="en-US" smtClean="0"/>
              <a:t>8/10/21</a:t>
            </a:fld>
            <a:endParaRPr lang="en-US"/>
          </a:p>
        </p:txBody>
      </p:sp>
      <p:sp>
        <p:nvSpPr>
          <p:cNvPr id="5" name="Footer Placeholder 4">
            <a:extLst>
              <a:ext uri="{FF2B5EF4-FFF2-40B4-BE49-F238E27FC236}">
                <a16:creationId xmlns:a16="http://schemas.microsoft.com/office/drawing/2014/main" id="{B9EE9228-29D3-3D46-81CF-7D8834DB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3040D-324E-C24F-A2E3-2C7B9B4D76D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15875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18F-84AC-5E4C-A36A-9914D271252A}"/>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074E3F2-73B7-294A-8BB4-E96FE1B9483B}"/>
              </a:ext>
            </a:extLst>
          </p:cNvPr>
          <p:cNvSpPr>
            <a:spLocks noGrp="1"/>
          </p:cNvSpPr>
          <p:nvPr>
            <p:ph sz="half" idx="1"/>
          </p:nvPr>
        </p:nvSpPr>
        <p:spPr>
          <a:xfrm>
            <a:off x="838200" y="2248927"/>
            <a:ext cx="5181600" cy="392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F0D2D2D-1D9E-3447-8826-E03E33723885}"/>
              </a:ext>
            </a:extLst>
          </p:cNvPr>
          <p:cNvSpPr>
            <a:spLocks noGrp="1"/>
          </p:cNvSpPr>
          <p:nvPr>
            <p:ph sz="half" idx="2"/>
          </p:nvPr>
        </p:nvSpPr>
        <p:spPr>
          <a:xfrm>
            <a:off x="6172200" y="2248927"/>
            <a:ext cx="5181600" cy="3928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FE68326-4C89-6145-9C7C-6E1E41EF6411}"/>
              </a:ext>
            </a:extLst>
          </p:cNvPr>
          <p:cNvSpPr>
            <a:spLocks noGrp="1"/>
          </p:cNvSpPr>
          <p:nvPr>
            <p:ph type="dt" sz="half" idx="10"/>
          </p:nvPr>
        </p:nvSpPr>
        <p:spPr/>
        <p:txBody>
          <a:bodyPr/>
          <a:lstStyle/>
          <a:p>
            <a:fld id="{BB427CC3-1A5F-634D-8DE5-225621D74D0D}" type="datetimeFigureOut">
              <a:rPr lang="en-US" smtClean="0"/>
              <a:t>8/10/21</a:t>
            </a:fld>
            <a:endParaRPr lang="en-US"/>
          </a:p>
        </p:txBody>
      </p:sp>
      <p:sp>
        <p:nvSpPr>
          <p:cNvPr id="6" name="Footer Placeholder 5">
            <a:extLst>
              <a:ext uri="{FF2B5EF4-FFF2-40B4-BE49-F238E27FC236}">
                <a16:creationId xmlns:a16="http://schemas.microsoft.com/office/drawing/2014/main" id="{48CF3FBD-A613-DD4F-8B80-DE2E6A3AB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59C1A-4438-1E40-8826-40814A5157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0931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6A4F-2E51-1640-8CA9-CB8071D9E45C}"/>
              </a:ext>
            </a:extLst>
          </p:cNvPr>
          <p:cNvSpPr>
            <a:spLocks noGrp="1"/>
          </p:cNvSpPr>
          <p:nvPr>
            <p:ph type="title" hasCustomPrompt="1"/>
          </p:nvPr>
        </p:nvSpPr>
        <p:spPr>
          <a:xfrm>
            <a:off x="836612" y="655508"/>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32FA1D5-1D2C-FF4E-B286-DA7D702D9D22}"/>
              </a:ext>
            </a:extLst>
          </p:cNvPr>
          <p:cNvSpPr>
            <a:spLocks noGrp="1"/>
          </p:cNvSpPr>
          <p:nvPr>
            <p:ph type="body" idx="1"/>
          </p:nvPr>
        </p:nvSpPr>
        <p:spPr>
          <a:xfrm>
            <a:off x="836612" y="19810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F5AEC-7178-5A40-8C9A-6A351E181ED3}"/>
              </a:ext>
            </a:extLst>
          </p:cNvPr>
          <p:cNvSpPr>
            <a:spLocks noGrp="1"/>
          </p:cNvSpPr>
          <p:nvPr>
            <p:ph sz="half" idx="2"/>
          </p:nvPr>
        </p:nvSpPr>
        <p:spPr>
          <a:xfrm>
            <a:off x="839788" y="2804983"/>
            <a:ext cx="5157787" cy="3384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989A73D-0F65-4A46-889A-7E94881E1B58}"/>
              </a:ext>
            </a:extLst>
          </p:cNvPr>
          <p:cNvSpPr>
            <a:spLocks noGrp="1"/>
          </p:cNvSpPr>
          <p:nvPr>
            <p:ph type="body" sz="quarter" idx="3"/>
          </p:nvPr>
        </p:nvSpPr>
        <p:spPr>
          <a:xfrm>
            <a:off x="6169024" y="19810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91D21-1B96-DB47-9E1E-0B8F9F8E2C28}"/>
              </a:ext>
            </a:extLst>
          </p:cNvPr>
          <p:cNvSpPr>
            <a:spLocks noGrp="1"/>
          </p:cNvSpPr>
          <p:nvPr>
            <p:ph sz="quarter" idx="4"/>
          </p:nvPr>
        </p:nvSpPr>
        <p:spPr>
          <a:xfrm>
            <a:off x="6172200" y="2804983"/>
            <a:ext cx="5183188" cy="3384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4784BE0-D4A2-754D-AF27-1B905CCB46BF}"/>
              </a:ext>
            </a:extLst>
          </p:cNvPr>
          <p:cNvSpPr>
            <a:spLocks noGrp="1"/>
          </p:cNvSpPr>
          <p:nvPr>
            <p:ph type="dt" sz="half" idx="10"/>
          </p:nvPr>
        </p:nvSpPr>
        <p:spPr/>
        <p:txBody>
          <a:bodyPr/>
          <a:lstStyle/>
          <a:p>
            <a:fld id="{BB427CC3-1A5F-634D-8DE5-225621D74D0D}" type="datetimeFigureOut">
              <a:rPr lang="en-US" smtClean="0"/>
              <a:t>8/10/21</a:t>
            </a:fld>
            <a:endParaRPr lang="en-US"/>
          </a:p>
        </p:txBody>
      </p:sp>
      <p:sp>
        <p:nvSpPr>
          <p:cNvPr id="8" name="Footer Placeholder 7">
            <a:extLst>
              <a:ext uri="{FF2B5EF4-FFF2-40B4-BE49-F238E27FC236}">
                <a16:creationId xmlns:a16="http://schemas.microsoft.com/office/drawing/2014/main" id="{49CACE51-4114-B643-BDB6-4392ACCBF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DD068-02C2-0E4D-8E9A-DD66D9399927}"/>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153833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CFF5-04A7-8D49-8381-B5BFC815FFC4}"/>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0ACB430-009F-9442-AA20-EF909B2C269E}"/>
              </a:ext>
            </a:extLst>
          </p:cNvPr>
          <p:cNvSpPr>
            <a:spLocks noGrp="1"/>
          </p:cNvSpPr>
          <p:nvPr>
            <p:ph type="dt" sz="half" idx="10"/>
          </p:nvPr>
        </p:nvSpPr>
        <p:spPr/>
        <p:txBody>
          <a:bodyPr/>
          <a:lstStyle/>
          <a:p>
            <a:fld id="{BB427CC3-1A5F-634D-8DE5-225621D74D0D}" type="datetimeFigureOut">
              <a:rPr lang="en-US" smtClean="0"/>
              <a:t>8/10/21</a:t>
            </a:fld>
            <a:endParaRPr lang="en-US"/>
          </a:p>
        </p:txBody>
      </p:sp>
      <p:sp>
        <p:nvSpPr>
          <p:cNvPr id="4" name="Footer Placeholder 3">
            <a:extLst>
              <a:ext uri="{FF2B5EF4-FFF2-40B4-BE49-F238E27FC236}">
                <a16:creationId xmlns:a16="http://schemas.microsoft.com/office/drawing/2014/main" id="{F246BFB0-4CAF-284D-A3FA-FED243829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64491-4B26-E942-9D11-BDCE3130187B}"/>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63015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FB6DC-190E-1543-8E45-6A55BF51B718}"/>
              </a:ext>
            </a:extLst>
          </p:cNvPr>
          <p:cNvSpPr>
            <a:spLocks noGrp="1"/>
          </p:cNvSpPr>
          <p:nvPr>
            <p:ph type="dt" sz="half" idx="10"/>
          </p:nvPr>
        </p:nvSpPr>
        <p:spPr/>
        <p:txBody>
          <a:bodyPr/>
          <a:lstStyle/>
          <a:p>
            <a:fld id="{BB427CC3-1A5F-634D-8DE5-225621D74D0D}" type="datetimeFigureOut">
              <a:rPr lang="en-US" smtClean="0"/>
              <a:t>8/10/21</a:t>
            </a:fld>
            <a:endParaRPr lang="en-US"/>
          </a:p>
        </p:txBody>
      </p:sp>
      <p:sp>
        <p:nvSpPr>
          <p:cNvPr id="3" name="Footer Placeholder 2">
            <a:extLst>
              <a:ext uri="{FF2B5EF4-FFF2-40B4-BE49-F238E27FC236}">
                <a16:creationId xmlns:a16="http://schemas.microsoft.com/office/drawing/2014/main" id="{3EA70AE7-1EC1-BE46-8BFC-BD510B307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3B0053-E5BE-9F4E-B5D9-C1BE9CC1E1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486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949C-763A-6D42-8E35-FE6CD7F54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D6E650-12DB-3649-8AD0-65C3526FF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904A1-134E-784C-9FA2-4F51D4451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59B8F-2C4B-594D-9202-4920E7162F36}"/>
              </a:ext>
            </a:extLst>
          </p:cNvPr>
          <p:cNvSpPr>
            <a:spLocks noGrp="1"/>
          </p:cNvSpPr>
          <p:nvPr>
            <p:ph type="dt" sz="half" idx="10"/>
          </p:nvPr>
        </p:nvSpPr>
        <p:spPr/>
        <p:txBody>
          <a:bodyPr/>
          <a:lstStyle/>
          <a:p>
            <a:fld id="{BB427CC3-1A5F-634D-8DE5-225621D74D0D}" type="datetimeFigureOut">
              <a:rPr lang="en-US" smtClean="0"/>
              <a:t>8/10/21</a:t>
            </a:fld>
            <a:endParaRPr lang="en-US"/>
          </a:p>
        </p:txBody>
      </p:sp>
      <p:sp>
        <p:nvSpPr>
          <p:cNvPr id="6" name="Footer Placeholder 5">
            <a:extLst>
              <a:ext uri="{FF2B5EF4-FFF2-40B4-BE49-F238E27FC236}">
                <a16:creationId xmlns:a16="http://schemas.microsoft.com/office/drawing/2014/main" id="{2B00DD91-3A95-774B-8F4C-0C3402E14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38194-35D0-514D-AC42-26EA9B3F459E}"/>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49186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8668-DE9E-4E48-8FBC-4E5B51847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93C2A-9799-0047-9EF8-44CE4758A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8F1031-B7A7-974E-9A14-449FDB634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7CFFD-DF5F-9F44-8C2A-4DFA859B2F1B}"/>
              </a:ext>
            </a:extLst>
          </p:cNvPr>
          <p:cNvSpPr>
            <a:spLocks noGrp="1"/>
          </p:cNvSpPr>
          <p:nvPr>
            <p:ph type="dt" sz="half" idx="10"/>
          </p:nvPr>
        </p:nvSpPr>
        <p:spPr/>
        <p:txBody>
          <a:bodyPr/>
          <a:lstStyle/>
          <a:p>
            <a:fld id="{BB427CC3-1A5F-634D-8DE5-225621D74D0D}" type="datetimeFigureOut">
              <a:rPr lang="en-US" smtClean="0"/>
              <a:t>8/10/21</a:t>
            </a:fld>
            <a:endParaRPr lang="en-US"/>
          </a:p>
        </p:txBody>
      </p:sp>
      <p:sp>
        <p:nvSpPr>
          <p:cNvPr id="6" name="Footer Placeholder 5">
            <a:extLst>
              <a:ext uri="{FF2B5EF4-FFF2-40B4-BE49-F238E27FC236}">
                <a16:creationId xmlns:a16="http://schemas.microsoft.com/office/drawing/2014/main" id="{AD559A19-F45D-E24B-A526-CD89E54B6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9AC34-7C03-634F-9B34-B95BEDD8671F}"/>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29411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C815-57A9-BD4C-815B-A3A75DECA7E7}"/>
              </a:ext>
            </a:extLst>
          </p:cNvPr>
          <p:cNvSpPr>
            <a:spLocks noGrp="1"/>
          </p:cNvSpPr>
          <p:nvPr>
            <p:ph type="title"/>
          </p:nvPr>
        </p:nvSpPr>
        <p:spPr>
          <a:xfrm>
            <a:off x="838200" y="743979"/>
            <a:ext cx="10515600" cy="9257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DC36F0-15BB-CF47-A147-92DD7D3B0754}"/>
              </a:ext>
            </a:extLst>
          </p:cNvPr>
          <p:cNvSpPr>
            <a:spLocks noGrp="1"/>
          </p:cNvSpPr>
          <p:nvPr>
            <p:ph type="body" idx="1"/>
          </p:nvPr>
        </p:nvSpPr>
        <p:spPr>
          <a:xfrm>
            <a:off x="838200" y="1848679"/>
            <a:ext cx="10515600" cy="43282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AE9237-7776-8D49-A1E2-6EA46D491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27CC3-1A5F-634D-8DE5-225621D74D0D}" type="datetimeFigureOut">
              <a:rPr lang="en-US" smtClean="0"/>
              <a:t>8/10/21</a:t>
            </a:fld>
            <a:endParaRPr lang="en-US"/>
          </a:p>
        </p:txBody>
      </p:sp>
      <p:sp>
        <p:nvSpPr>
          <p:cNvPr id="5" name="Footer Placeholder 4">
            <a:extLst>
              <a:ext uri="{FF2B5EF4-FFF2-40B4-BE49-F238E27FC236}">
                <a16:creationId xmlns:a16="http://schemas.microsoft.com/office/drawing/2014/main" id="{8CF77096-FA10-8A44-ACFB-143433563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B589B-9DD8-E945-AFBE-CE7F23D05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7BD8-F7F9-BB47-AB1C-4E4CDB79E8CF}" type="slidenum">
              <a:rPr lang="en-US" smtClean="0"/>
              <a:t>‹#›</a:t>
            </a:fld>
            <a:endParaRPr lang="en-US"/>
          </a:p>
        </p:txBody>
      </p:sp>
    </p:spTree>
    <p:extLst>
      <p:ext uri="{BB962C8B-B14F-4D97-AF65-F5344CB8AC3E}">
        <p14:creationId xmlns:p14="http://schemas.microsoft.com/office/powerpoint/2010/main" val="357461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spc="30" baseline="0">
          <a:solidFill>
            <a:schemeClr val="tx1"/>
          </a:solidFill>
          <a:latin typeface="Avenir Light" panose="020B0402020203020204" pitchFamily="34" charset="77"/>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52FF-16C1-C245-8DB4-2E9065C250CF}"/>
              </a:ext>
            </a:extLst>
          </p:cNvPr>
          <p:cNvSpPr>
            <a:spLocks noGrp="1"/>
          </p:cNvSpPr>
          <p:nvPr>
            <p:ph type="title"/>
          </p:nvPr>
        </p:nvSpPr>
        <p:spPr>
          <a:xfrm>
            <a:off x="1172737" y="5204467"/>
            <a:ext cx="10515600" cy="925796"/>
          </a:xfrm>
        </p:spPr>
        <p:txBody>
          <a:bodyPr>
            <a:normAutofit fontScale="90000"/>
          </a:bodyPr>
          <a:lstStyle/>
          <a:p>
            <a:pPr algn="ctr"/>
            <a:r>
              <a:rPr lang="en-US" b="1" dirty="0"/>
              <a:t>Week 23</a:t>
            </a:r>
            <a:br>
              <a:rPr lang="en-US" b="1" dirty="0"/>
            </a:br>
            <a:r>
              <a:rPr lang="en-US" b="1" dirty="0"/>
              <a:t>Matthew 19-20:28</a:t>
            </a:r>
            <a:endParaRPr lang="en-US" dirty="0"/>
          </a:p>
        </p:txBody>
      </p:sp>
      <p:pic>
        <p:nvPicPr>
          <p:cNvPr id="5" name="Picture 4" descr="Text&#10;&#10;Description automatically generated">
            <a:extLst>
              <a:ext uri="{FF2B5EF4-FFF2-40B4-BE49-F238E27FC236}">
                <a16:creationId xmlns:a16="http://schemas.microsoft.com/office/drawing/2014/main" id="{277D0BFC-B558-5644-96AA-40B7B730F4C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71686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Autofit/>
          </a:bodyPr>
          <a:lstStyle/>
          <a:p>
            <a:pPr marL="0" indent="0">
              <a:lnSpc>
                <a:spcPct val="160000"/>
              </a:lnSpc>
              <a:buNone/>
              <a:tabLst>
                <a:tab pos="5416550" algn="l"/>
              </a:tabLst>
            </a:pPr>
            <a:r>
              <a:rPr lang="en-US" sz="2800" b="1" baseline="30000" dirty="0"/>
              <a:t>1 </a:t>
            </a:r>
            <a:r>
              <a:rPr lang="en-US" sz="2800" dirty="0"/>
              <a:t>Now when Jesus had finished these sayings, he went away from Galilee and entered the region of Judea beyond the Jordan. </a:t>
            </a:r>
            <a:r>
              <a:rPr lang="en-US" sz="2800" b="1" baseline="30000" dirty="0"/>
              <a:t>2 </a:t>
            </a:r>
            <a:r>
              <a:rPr lang="en-US" sz="2800" dirty="0"/>
              <a:t>And large crowds followed him, and he healed them there. </a:t>
            </a:r>
            <a:r>
              <a:rPr lang="en-US" sz="2800" b="1" baseline="30000" dirty="0"/>
              <a:t>3 </a:t>
            </a:r>
            <a:r>
              <a:rPr lang="en-US" sz="2800" dirty="0"/>
              <a:t>And Pharisees came up to him and tested him by asking, “Is it lawful to divorce one's wife for any cause?” </a:t>
            </a:r>
            <a:r>
              <a:rPr lang="en-US" sz="2800" b="1" baseline="30000" dirty="0"/>
              <a:t>4 </a:t>
            </a:r>
            <a:r>
              <a:rPr lang="en-US" sz="2800" dirty="0"/>
              <a:t>He answered, </a:t>
            </a:r>
          </a:p>
        </p:txBody>
      </p:sp>
      <p:pic>
        <p:nvPicPr>
          <p:cNvPr id="4" name="Picture 3" descr="A screenshot of a video game&#10;&#10;Description automatically generated">
            <a:extLst>
              <a:ext uri="{FF2B5EF4-FFF2-40B4-BE49-F238E27FC236}">
                <a16:creationId xmlns:a16="http://schemas.microsoft.com/office/drawing/2014/main" id="{37F0314A-0F20-6344-95ED-5318154C5FF4}"/>
              </a:ext>
            </a:extLst>
          </p:cNvPr>
          <p:cNvPicPr>
            <a:picLocks noChangeAspect="1"/>
          </p:cNvPicPr>
          <p:nvPr/>
        </p:nvPicPr>
        <p:blipFill>
          <a:blip r:embed="rId2"/>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A7362AC5-D6CE-B54D-9DDD-8EADA07506BD}"/>
              </a:ext>
            </a:extLst>
          </p:cNvPr>
          <p:cNvSpPr txBox="1">
            <a:spLocks/>
          </p:cNvSpPr>
          <p:nvPr/>
        </p:nvSpPr>
        <p:spPr>
          <a:xfrm>
            <a:off x="838200" y="569194"/>
            <a:ext cx="10515600" cy="5673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tabLst>
                <a:tab pos="5416550" algn="l"/>
              </a:tabLst>
            </a:pPr>
            <a:r>
              <a:rPr lang="en-US" sz="2800" b="1" baseline="30000" dirty="0">
                <a:solidFill>
                  <a:schemeClr val="bg1"/>
                </a:solidFill>
              </a:rPr>
              <a:t>13 </a:t>
            </a:r>
            <a:r>
              <a:rPr lang="en-US" sz="2800" dirty="0">
                <a:solidFill>
                  <a:schemeClr val="bg1"/>
                </a:solidFill>
              </a:rPr>
              <a:t>And we also thank God constantly for this, that when you received the word of God, which you heard from us, you accepted it not as the word of men but as what it really is, the word of God, which is at work in you believers. </a:t>
            </a:r>
            <a:r>
              <a:rPr lang="en-US" sz="2800" b="1" baseline="30000" dirty="0">
                <a:solidFill>
                  <a:schemeClr val="bg1"/>
                </a:solidFill>
              </a:rPr>
              <a:t>14 </a:t>
            </a:r>
            <a:r>
              <a:rPr lang="en-US" sz="2800" dirty="0">
                <a:solidFill>
                  <a:schemeClr val="bg1"/>
                </a:solidFill>
              </a:rPr>
              <a:t>For you, brothers, became imitators of the churches of God in Christ Jesus that are in Judea. For you suffered the same things from your own countrymen as they did from the Jews,</a:t>
            </a:r>
          </a:p>
        </p:txBody>
      </p:sp>
    </p:spTree>
    <p:extLst>
      <p:ext uri="{BB962C8B-B14F-4D97-AF65-F5344CB8AC3E}">
        <p14:creationId xmlns:p14="http://schemas.microsoft.com/office/powerpoint/2010/main" val="3123990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Autofit/>
          </a:bodyPr>
          <a:lstStyle/>
          <a:p>
            <a:pPr marL="0" indent="0">
              <a:lnSpc>
                <a:spcPct val="160000"/>
              </a:lnSpc>
              <a:buNone/>
              <a:tabLst>
                <a:tab pos="5416550" algn="l"/>
              </a:tabLst>
            </a:pPr>
            <a:r>
              <a:rPr lang="en-US" sz="2800" b="1" baseline="30000" dirty="0"/>
              <a:t>1 </a:t>
            </a:r>
            <a:r>
              <a:rPr lang="en-US" sz="2800" dirty="0"/>
              <a:t>Now when Jesus had finished these sayings, he went away from Galilee and entered the region of Judea beyond the Jordan. </a:t>
            </a:r>
            <a:r>
              <a:rPr lang="en-US" sz="2800" b="1" baseline="30000" dirty="0"/>
              <a:t>2 </a:t>
            </a:r>
            <a:r>
              <a:rPr lang="en-US" sz="2800" dirty="0"/>
              <a:t>And large crowds followed him, and he healed them there. </a:t>
            </a:r>
            <a:r>
              <a:rPr lang="en-US" sz="2800" b="1" baseline="30000" dirty="0"/>
              <a:t>3 </a:t>
            </a:r>
            <a:r>
              <a:rPr lang="en-US" sz="2800" dirty="0"/>
              <a:t>And Pharisees came up to him and tested him by asking, “Is it lawful to divorce one's wife for any cause?” </a:t>
            </a:r>
            <a:r>
              <a:rPr lang="en-US" sz="2800" b="1" baseline="30000" dirty="0"/>
              <a:t>4 </a:t>
            </a:r>
            <a:r>
              <a:rPr lang="en-US" sz="2800" dirty="0"/>
              <a:t>He answered, </a:t>
            </a:r>
          </a:p>
        </p:txBody>
      </p:sp>
      <p:pic>
        <p:nvPicPr>
          <p:cNvPr id="4" name="Picture 3" descr="A screenshot of a video game&#10;&#10;Description automatically generated">
            <a:extLst>
              <a:ext uri="{FF2B5EF4-FFF2-40B4-BE49-F238E27FC236}">
                <a16:creationId xmlns:a16="http://schemas.microsoft.com/office/drawing/2014/main" id="{37F0314A-0F20-6344-95ED-5318154C5FF4}"/>
              </a:ext>
            </a:extLst>
          </p:cNvPr>
          <p:cNvPicPr>
            <a:picLocks noChangeAspect="1"/>
          </p:cNvPicPr>
          <p:nvPr/>
        </p:nvPicPr>
        <p:blipFill>
          <a:blip r:embed="rId2"/>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A7362AC5-D6CE-B54D-9DDD-8EADA07506BD}"/>
              </a:ext>
            </a:extLst>
          </p:cNvPr>
          <p:cNvSpPr txBox="1">
            <a:spLocks/>
          </p:cNvSpPr>
          <p:nvPr/>
        </p:nvSpPr>
        <p:spPr>
          <a:xfrm>
            <a:off x="838200" y="569194"/>
            <a:ext cx="10515600" cy="478753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tabLst>
                <a:tab pos="5416550" algn="l"/>
              </a:tabLst>
            </a:pPr>
            <a:r>
              <a:rPr lang="en-US" sz="3000" b="1" baseline="30000" dirty="0">
                <a:solidFill>
                  <a:schemeClr val="bg1"/>
                </a:solidFill>
              </a:rPr>
              <a:t>15 </a:t>
            </a:r>
            <a:r>
              <a:rPr lang="en-US" sz="3000" dirty="0">
                <a:solidFill>
                  <a:schemeClr val="bg1"/>
                </a:solidFill>
              </a:rPr>
              <a:t>who killed both the Lord Jesus and the prophets, and drove us out, and displease God and oppose all mankind </a:t>
            </a:r>
            <a:r>
              <a:rPr lang="en-US" sz="3000" b="1" baseline="30000" dirty="0">
                <a:solidFill>
                  <a:schemeClr val="bg1"/>
                </a:solidFill>
              </a:rPr>
              <a:t>16 </a:t>
            </a:r>
            <a:r>
              <a:rPr lang="en-US" sz="3000" dirty="0">
                <a:solidFill>
                  <a:schemeClr val="bg1"/>
                </a:solidFill>
              </a:rPr>
              <a:t>by hindering us from speaking to the Gentiles that they might be saved—so as always to fill up the measure of their sins. But wrath has come upon them at last!</a:t>
            </a:r>
            <a:r>
              <a:rPr lang="en-US" sz="2800" i="1" dirty="0">
                <a:solidFill>
                  <a:schemeClr val="bg1"/>
                </a:solidFill>
              </a:rPr>
              <a:t>	</a:t>
            </a:r>
          </a:p>
          <a:p>
            <a:pPr marL="0" indent="0">
              <a:lnSpc>
                <a:spcPct val="160000"/>
              </a:lnSpc>
              <a:buNone/>
              <a:tabLst>
                <a:tab pos="5478463" algn="l"/>
              </a:tabLst>
            </a:pPr>
            <a:r>
              <a:rPr lang="en-US" sz="2800" i="1" dirty="0">
                <a:solidFill>
                  <a:schemeClr val="bg1"/>
                </a:solidFill>
              </a:rPr>
              <a:t>	- 1 Thessalonians 2:13-16</a:t>
            </a:r>
            <a:endParaRPr lang="en-US" sz="2800" dirty="0">
              <a:solidFill>
                <a:schemeClr val="bg1"/>
              </a:solidFill>
            </a:endParaRPr>
          </a:p>
          <a:p>
            <a:pPr marL="0" indent="0">
              <a:lnSpc>
                <a:spcPct val="160000"/>
              </a:lnSpc>
              <a:buNone/>
              <a:tabLst>
                <a:tab pos="5478463" algn="l"/>
              </a:tabLst>
            </a:pPr>
            <a:endParaRPr lang="en-US" sz="2800" dirty="0">
              <a:solidFill>
                <a:schemeClr val="bg1"/>
              </a:solidFill>
            </a:endParaRPr>
          </a:p>
        </p:txBody>
      </p:sp>
    </p:spTree>
    <p:extLst>
      <p:ext uri="{BB962C8B-B14F-4D97-AF65-F5344CB8AC3E}">
        <p14:creationId xmlns:p14="http://schemas.microsoft.com/office/powerpoint/2010/main" val="3954827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video game&#10;&#10;Description automatically generated">
            <a:extLst>
              <a:ext uri="{FF2B5EF4-FFF2-40B4-BE49-F238E27FC236}">
                <a16:creationId xmlns:a16="http://schemas.microsoft.com/office/drawing/2014/main" id="{BCC49571-6F3A-DC46-B672-FCE775C2A8E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687372"/>
            <a:ext cx="10515600" cy="3174879"/>
          </a:xfrm>
        </p:spPr>
        <p:txBody>
          <a:bodyPr>
            <a:normAutofit fontScale="90000"/>
          </a:bodyPr>
          <a:lstStyle/>
          <a:p>
            <a:r>
              <a:rPr lang="en-US" b="1" i="1" dirty="0">
                <a:solidFill>
                  <a:schemeClr val="bg1"/>
                </a:solidFill>
              </a:rPr>
              <a:t>Talking Point 1: </a:t>
            </a:r>
            <a:r>
              <a:rPr lang="en-US" dirty="0">
                <a:solidFill>
                  <a:schemeClr val="bg1"/>
                </a:solidFill>
              </a:rPr>
              <a:t>Those who truly believe the gospel are willing to suffer for it. </a:t>
            </a:r>
            <a:br>
              <a:rPr lang="en-US" dirty="0"/>
            </a:br>
            <a:br>
              <a:rPr lang="en-US" dirty="0">
                <a:solidFill>
                  <a:schemeClr val="bg1"/>
                </a:solidFill>
              </a:rPr>
            </a:br>
            <a:br>
              <a:rPr lang="en-US" dirty="0">
                <a:solidFill>
                  <a:schemeClr val="bg1"/>
                </a:solidFill>
              </a:rPr>
            </a:br>
            <a:br>
              <a:rPr lang="en-US" dirty="0">
                <a:solidFill>
                  <a:schemeClr val="bg1"/>
                </a:solidFill>
              </a:rPr>
            </a:br>
            <a:endParaRPr lang="en-US" b="1" i="1" dirty="0">
              <a:solidFill>
                <a:schemeClr val="bg1"/>
              </a:solidFill>
            </a:endParaRP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2672972"/>
            <a:ext cx="10515600" cy="4328284"/>
          </a:xfrm>
        </p:spPr>
        <p:txBody>
          <a:bodyPr>
            <a:normAutofit/>
          </a:bodyPr>
          <a:lstStyle/>
          <a:p>
            <a:r>
              <a:rPr lang="en-US" sz="2800" b="1" dirty="0">
                <a:solidFill>
                  <a:schemeClr val="bg1"/>
                </a:solidFill>
              </a:rPr>
              <a:t>Why was Paul’s message different from those of other itinerant preachers? </a:t>
            </a:r>
          </a:p>
          <a:p>
            <a:endParaRPr lang="en-US" sz="2800" dirty="0">
              <a:solidFill>
                <a:schemeClr val="bg1"/>
              </a:solidFill>
            </a:endParaRPr>
          </a:p>
          <a:p>
            <a:r>
              <a:rPr lang="en-US" sz="2800" b="1" dirty="0">
                <a:solidFill>
                  <a:schemeClr val="bg1"/>
                </a:solidFill>
              </a:rPr>
              <a:t>Why should those who boldly speak the truth expect to be persecuted? </a:t>
            </a:r>
            <a:endParaRPr lang="en-US" sz="2800" dirty="0">
              <a:solidFill>
                <a:schemeClr val="bg1"/>
              </a:solidFill>
            </a:endParaRPr>
          </a:p>
        </p:txBody>
      </p:sp>
    </p:spTree>
    <p:extLst>
      <p:ext uri="{BB962C8B-B14F-4D97-AF65-F5344CB8AC3E}">
        <p14:creationId xmlns:p14="http://schemas.microsoft.com/office/powerpoint/2010/main" val="339673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Autofit/>
          </a:bodyPr>
          <a:lstStyle/>
          <a:p>
            <a:pPr marL="0" indent="0">
              <a:lnSpc>
                <a:spcPct val="160000"/>
              </a:lnSpc>
              <a:buNone/>
              <a:tabLst>
                <a:tab pos="5416550" algn="l"/>
              </a:tabLst>
            </a:pPr>
            <a:r>
              <a:rPr lang="en-US" sz="2800" b="1" baseline="30000" dirty="0"/>
              <a:t>1 </a:t>
            </a:r>
            <a:r>
              <a:rPr lang="en-US" sz="2800" dirty="0"/>
              <a:t>Now when Jesus had finished these sayings, he went away from Galilee and entered the region of Judea beyond the Jordan. </a:t>
            </a:r>
            <a:r>
              <a:rPr lang="en-US" sz="2800" b="1" baseline="30000" dirty="0"/>
              <a:t>2 </a:t>
            </a:r>
            <a:r>
              <a:rPr lang="en-US" sz="2800" dirty="0"/>
              <a:t>And large crowds followed him, and he healed them there. </a:t>
            </a:r>
            <a:r>
              <a:rPr lang="en-US" sz="2800" b="1" baseline="30000" dirty="0"/>
              <a:t>3 </a:t>
            </a:r>
            <a:r>
              <a:rPr lang="en-US" sz="2800" dirty="0"/>
              <a:t>And Pharisees came up to him and tested him by asking, “Is it lawful to divorce one's wife for any cause?” </a:t>
            </a:r>
            <a:r>
              <a:rPr lang="en-US" sz="2800" b="1" baseline="30000" dirty="0"/>
              <a:t>4 </a:t>
            </a:r>
            <a:r>
              <a:rPr lang="en-US" sz="2800" dirty="0"/>
              <a:t>He answered, </a:t>
            </a:r>
          </a:p>
        </p:txBody>
      </p:sp>
      <p:pic>
        <p:nvPicPr>
          <p:cNvPr id="4" name="Picture 3" descr="A screenshot of a video game&#10;&#10;Description automatically generated">
            <a:extLst>
              <a:ext uri="{FF2B5EF4-FFF2-40B4-BE49-F238E27FC236}">
                <a16:creationId xmlns:a16="http://schemas.microsoft.com/office/drawing/2014/main" id="{37F0314A-0F20-6344-95ED-5318154C5FF4}"/>
              </a:ext>
            </a:extLst>
          </p:cNvPr>
          <p:cNvPicPr>
            <a:picLocks noChangeAspect="1"/>
          </p:cNvPicPr>
          <p:nvPr/>
        </p:nvPicPr>
        <p:blipFill>
          <a:blip r:embed="rId2"/>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A7362AC5-D6CE-B54D-9DDD-8EADA07506BD}"/>
              </a:ext>
            </a:extLst>
          </p:cNvPr>
          <p:cNvSpPr txBox="1">
            <a:spLocks/>
          </p:cNvSpPr>
          <p:nvPr/>
        </p:nvSpPr>
        <p:spPr>
          <a:xfrm>
            <a:off x="838200" y="569194"/>
            <a:ext cx="10515600" cy="47875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tabLst>
                <a:tab pos="5416550" algn="l"/>
              </a:tabLst>
            </a:pPr>
            <a:r>
              <a:rPr lang="en-US" sz="2800" b="1" baseline="30000" dirty="0">
                <a:solidFill>
                  <a:schemeClr val="bg1"/>
                </a:solidFill>
              </a:rPr>
              <a:t>17 </a:t>
            </a:r>
            <a:r>
              <a:rPr lang="en-US" sz="2800" dirty="0">
                <a:solidFill>
                  <a:schemeClr val="bg1"/>
                </a:solidFill>
              </a:rPr>
              <a:t>But since we were torn away from you, brothers, for a short time, in person not in heart, we endeavored the more eagerly and with great desire to see you face to face, </a:t>
            </a:r>
            <a:r>
              <a:rPr lang="en-US" sz="2800" b="1" baseline="30000" dirty="0">
                <a:solidFill>
                  <a:schemeClr val="bg1"/>
                </a:solidFill>
              </a:rPr>
              <a:t>18 </a:t>
            </a:r>
            <a:r>
              <a:rPr lang="en-US" sz="2800" dirty="0">
                <a:solidFill>
                  <a:schemeClr val="bg1"/>
                </a:solidFill>
              </a:rPr>
              <a:t>because we wanted to come to you—I, Paul, again and again—but Satan hindered us.  </a:t>
            </a:r>
            <a:r>
              <a:rPr lang="en-US" sz="2800" i="1" dirty="0">
                <a:solidFill>
                  <a:schemeClr val="bg1"/>
                </a:solidFill>
              </a:rPr>
              <a:t>		</a:t>
            </a:r>
          </a:p>
          <a:p>
            <a:pPr marL="0" indent="0">
              <a:lnSpc>
                <a:spcPct val="160000"/>
              </a:lnSpc>
              <a:buNone/>
              <a:tabLst>
                <a:tab pos="5478463" algn="l"/>
              </a:tabLst>
            </a:pPr>
            <a:r>
              <a:rPr lang="en-US" sz="2800" i="1" dirty="0">
                <a:solidFill>
                  <a:schemeClr val="bg1"/>
                </a:solidFill>
              </a:rPr>
              <a:t>	- 1 Thessalonians 2:17-18</a:t>
            </a:r>
          </a:p>
          <a:p>
            <a:pPr marL="0" indent="0">
              <a:lnSpc>
                <a:spcPct val="160000"/>
              </a:lnSpc>
              <a:buNone/>
              <a:tabLst>
                <a:tab pos="5478463" algn="l"/>
              </a:tabLst>
            </a:pPr>
            <a:endParaRPr lang="en-US" sz="2800" dirty="0">
              <a:solidFill>
                <a:schemeClr val="bg1"/>
              </a:solidFill>
            </a:endParaRPr>
          </a:p>
          <a:p>
            <a:pPr marL="0" indent="0">
              <a:lnSpc>
                <a:spcPct val="160000"/>
              </a:lnSpc>
              <a:buNone/>
              <a:tabLst>
                <a:tab pos="5478463" algn="l"/>
              </a:tabLst>
            </a:pPr>
            <a:endParaRPr lang="en-US" sz="2800" dirty="0">
              <a:solidFill>
                <a:schemeClr val="bg1"/>
              </a:solidFill>
            </a:endParaRPr>
          </a:p>
        </p:txBody>
      </p:sp>
    </p:spTree>
    <p:extLst>
      <p:ext uri="{BB962C8B-B14F-4D97-AF65-F5344CB8AC3E}">
        <p14:creationId xmlns:p14="http://schemas.microsoft.com/office/powerpoint/2010/main" val="2165196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video game&#10;&#10;Description automatically generated">
            <a:extLst>
              <a:ext uri="{FF2B5EF4-FFF2-40B4-BE49-F238E27FC236}">
                <a16:creationId xmlns:a16="http://schemas.microsoft.com/office/drawing/2014/main" id="{BCC49571-6F3A-DC46-B672-FCE775C2A8E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687372"/>
            <a:ext cx="10515600" cy="3174879"/>
          </a:xfrm>
        </p:spPr>
        <p:txBody>
          <a:bodyPr>
            <a:normAutofit fontScale="90000"/>
          </a:bodyPr>
          <a:lstStyle/>
          <a:p>
            <a:r>
              <a:rPr lang="en-US" b="1" i="1" dirty="0">
                <a:solidFill>
                  <a:schemeClr val="bg1"/>
                </a:solidFill>
              </a:rPr>
              <a:t>Talking Point 2: </a:t>
            </a:r>
            <a:r>
              <a:rPr lang="en-US" dirty="0">
                <a:solidFill>
                  <a:schemeClr val="bg1"/>
                </a:solidFill>
              </a:rPr>
              <a:t>Families in Christ are bonded together whether in person or apart. </a:t>
            </a:r>
            <a:br>
              <a:rPr lang="en-US" dirty="0">
                <a:solidFill>
                  <a:schemeClr val="bg1"/>
                </a:solidFill>
              </a:rPr>
            </a:br>
            <a:br>
              <a:rPr lang="en-US" dirty="0">
                <a:solidFill>
                  <a:schemeClr val="bg1"/>
                </a:solidFill>
              </a:rPr>
            </a:br>
            <a:br>
              <a:rPr lang="en-US" dirty="0">
                <a:solidFill>
                  <a:schemeClr val="bg1"/>
                </a:solidFill>
              </a:rPr>
            </a:br>
            <a:endParaRPr lang="en-US" b="1" i="1" dirty="0">
              <a:solidFill>
                <a:schemeClr val="bg1"/>
              </a:solidFill>
            </a:endParaRP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2672972"/>
            <a:ext cx="10515600" cy="4328284"/>
          </a:xfrm>
        </p:spPr>
        <p:txBody>
          <a:bodyPr>
            <a:normAutofit/>
          </a:bodyPr>
          <a:lstStyle/>
          <a:p>
            <a:r>
              <a:rPr lang="en-US" sz="2800" b="1" dirty="0">
                <a:solidFill>
                  <a:schemeClr val="bg1"/>
                </a:solidFill>
              </a:rPr>
              <a:t>In what ways do you feel closer to your Christian friends than anyone else? Why are they like family to you? </a:t>
            </a:r>
          </a:p>
          <a:p>
            <a:endParaRPr lang="en-US" sz="2800" dirty="0">
              <a:solidFill>
                <a:schemeClr val="bg1"/>
              </a:solidFill>
            </a:endParaRPr>
          </a:p>
          <a:p>
            <a:r>
              <a:rPr lang="en-US" sz="2800" b="1" dirty="0">
                <a:solidFill>
                  <a:schemeClr val="bg1"/>
                </a:solidFill>
              </a:rPr>
              <a:t>Why is it hard to be physically apart from your close Christian friends? How can you continue to support them even when you are far apart? </a:t>
            </a:r>
            <a:endParaRPr lang="en-US" sz="2800" dirty="0">
              <a:solidFill>
                <a:schemeClr val="bg1"/>
              </a:solidFill>
            </a:endParaRPr>
          </a:p>
        </p:txBody>
      </p:sp>
    </p:spTree>
    <p:extLst>
      <p:ext uri="{BB962C8B-B14F-4D97-AF65-F5344CB8AC3E}">
        <p14:creationId xmlns:p14="http://schemas.microsoft.com/office/powerpoint/2010/main" val="80307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Autofit/>
          </a:bodyPr>
          <a:lstStyle/>
          <a:p>
            <a:pPr marL="0" indent="0">
              <a:lnSpc>
                <a:spcPct val="160000"/>
              </a:lnSpc>
              <a:buNone/>
              <a:tabLst>
                <a:tab pos="5416550" algn="l"/>
              </a:tabLst>
            </a:pPr>
            <a:r>
              <a:rPr lang="en-US" sz="2800" b="1" baseline="30000" dirty="0"/>
              <a:t>1 </a:t>
            </a:r>
            <a:r>
              <a:rPr lang="en-US" sz="2800" dirty="0"/>
              <a:t>Now when Jesus had finished these sayings, he went away from Galilee and entered the region of Judea beyond the Jordan. </a:t>
            </a:r>
            <a:r>
              <a:rPr lang="en-US" sz="2800" b="1" baseline="30000" dirty="0"/>
              <a:t>2 </a:t>
            </a:r>
            <a:r>
              <a:rPr lang="en-US" sz="2800" dirty="0"/>
              <a:t>And large crowds followed him, and he healed them there. </a:t>
            </a:r>
            <a:r>
              <a:rPr lang="en-US" sz="2800" b="1" baseline="30000" dirty="0"/>
              <a:t>3 </a:t>
            </a:r>
            <a:r>
              <a:rPr lang="en-US" sz="2800" dirty="0"/>
              <a:t>And Pharisees came up to him and tested him by asking, “Is it lawful to divorce one's wife for any cause?” </a:t>
            </a:r>
            <a:r>
              <a:rPr lang="en-US" sz="2800" b="1" baseline="30000" dirty="0"/>
              <a:t>4 </a:t>
            </a:r>
            <a:r>
              <a:rPr lang="en-US" sz="2800" dirty="0"/>
              <a:t>He answered, </a:t>
            </a:r>
          </a:p>
        </p:txBody>
      </p:sp>
      <p:pic>
        <p:nvPicPr>
          <p:cNvPr id="4" name="Picture 3" descr="A screenshot of a video game&#10;&#10;Description automatically generated">
            <a:extLst>
              <a:ext uri="{FF2B5EF4-FFF2-40B4-BE49-F238E27FC236}">
                <a16:creationId xmlns:a16="http://schemas.microsoft.com/office/drawing/2014/main" id="{37F0314A-0F20-6344-95ED-5318154C5FF4}"/>
              </a:ext>
            </a:extLst>
          </p:cNvPr>
          <p:cNvPicPr>
            <a:picLocks noChangeAspect="1"/>
          </p:cNvPicPr>
          <p:nvPr/>
        </p:nvPicPr>
        <p:blipFill>
          <a:blip r:embed="rId2"/>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A7362AC5-D6CE-B54D-9DDD-8EADA07506BD}"/>
              </a:ext>
            </a:extLst>
          </p:cNvPr>
          <p:cNvSpPr txBox="1">
            <a:spLocks/>
          </p:cNvSpPr>
          <p:nvPr/>
        </p:nvSpPr>
        <p:spPr>
          <a:xfrm>
            <a:off x="838200" y="569194"/>
            <a:ext cx="10515600" cy="47875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tabLst>
                <a:tab pos="5416550" algn="l"/>
              </a:tabLst>
            </a:pPr>
            <a:r>
              <a:rPr lang="en-US" sz="2800" b="1" baseline="30000" dirty="0">
                <a:solidFill>
                  <a:schemeClr val="bg1"/>
                </a:solidFill>
              </a:rPr>
              <a:t>19 </a:t>
            </a:r>
            <a:r>
              <a:rPr lang="en-US" sz="2800" dirty="0">
                <a:solidFill>
                  <a:schemeClr val="bg1"/>
                </a:solidFill>
              </a:rPr>
              <a:t>For what is our hope or joy or crown of boasting before our Lord Jesus at his coming? Is it not you? </a:t>
            </a:r>
            <a:r>
              <a:rPr lang="en-US" sz="2800" b="1" baseline="30000" dirty="0">
                <a:solidFill>
                  <a:schemeClr val="bg1"/>
                </a:solidFill>
              </a:rPr>
              <a:t>20 </a:t>
            </a:r>
            <a:r>
              <a:rPr lang="en-US" sz="2800" dirty="0">
                <a:solidFill>
                  <a:schemeClr val="bg1"/>
                </a:solidFill>
              </a:rPr>
              <a:t>For you are our glory and joy.</a:t>
            </a:r>
            <a:r>
              <a:rPr lang="en-US" sz="2800" i="1" dirty="0">
                <a:solidFill>
                  <a:schemeClr val="bg1"/>
                </a:solidFill>
              </a:rPr>
              <a:t>		</a:t>
            </a:r>
          </a:p>
          <a:p>
            <a:pPr marL="0" indent="0">
              <a:lnSpc>
                <a:spcPct val="160000"/>
              </a:lnSpc>
              <a:buNone/>
              <a:tabLst>
                <a:tab pos="5478463" algn="l"/>
              </a:tabLst>
            </a:pPr>
            <a:r>
              <a:rPr lang="en-US" sz="2800" i="1" dirty="0">
                <a:solidFill>
                  <a:schemeClr val="bg1"/>
                </a:solidFill>
              </a:rPr>
              <a:t>	- 1 Thessalonians 2:19-20</a:t>
            </a:r>
            <a:endParaRPr lang="en-US" sz="2800" dirty="0">
              <a:solidFill>
                <a:schemeClr val="bg1"/>
              </a:solidFill>
            </a:endParaRPr>
          </a:p>
          <a:p>
            <a:pPr marL="0" indent="0">
              <a:lnSpc>
                <a:spcPct val="160000"/>
              </a:lnSpc>
              <a:buNone/>
              <a:tabLst>
                <a:tab pos="5478463" algn="l"/>
              </a:tabLst>
            </a:pPr>
            <a:endParaRPr lang="en-US" sz="2800" dirty="0">
              <a:solidFill>
                <a:schemeClr val="bg1"/>
              </a:solidFill>
            </a:endParaRPr>
          </a:p>
        </p:txBody>
      </p:sp>
    </p:spTree>
    <p:extLst>
      <p:ext uri="{BB962C8B-B14F-4D97-AF65-F5344CB8AC3E}">
        <p14:creationId xmlns:p14="http://schemas.microsoft.com/office/powerpoint/2010/main" val="4094970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video game&#10;&#10;Description automatically generated">
            <a:extLst>
              <a:ext uri="{FF2B5EF4-FFF2-40B4-BE49-F238E27FC236}">
                <a16:creationId xmlns:a16="http://schemas.microsoft.com/office/drawing/2014/main" id="{BCC49571-6F3A-DC46-B672-FCE775C2A8E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687372"/>
            <a:ext cx="10515600" cy="3174879"/>
          </a:xfrm>
        </p:spPr>
        <p:txBody>
          <a:bodyPr>
            <a:normAutofit fontScale="90000"/>
          </a:bodyPr>
          <a:lstStyle/>
          <a:p>
            <a:r>
              <a:rPr lang="en-US" b="1" i="1" dirty="0">
                <a:solidFill>
                  <a:schemeClr val="bg1"/>
                </a:solidFill>
              </a:rPr>
              <a:t>Talking Point 3: </a:t>
            </a:r>
            <a:r>
              <a:rPr lang="en-US" dirty="0">
                <a:solidFill>
                  <a:schemeClr val="bg1"/>
                </a:solidFill>
              </a:rPr>
              <a:t>A faithful flock is a pastor’s glory and joy. </a:t>
            </a:r>
            <a:br>
              <a:rPr lang="en-US" dirty="0"/>
            </a:br>
            <a:br>
              <a:rPr lang="en-US" dirty="0">
                <a:solidFill>
                  <a:schemeClr val="bg1"/>
                </a:solidFill>
              </a:rPr>
            </a:br>
            <a:br>
              <a:rPr lang="en-US" dirty="0">
                <a:solidFill>
                  <a:schemeClr val="bg1"/>
                </a:solidFill>
              </a:rPr>
            </a:br>
            <a:br>
              <a:rPr lang="en-US" dirty="0">
                <a:solidFill>
                  <a:schemeClr val="bg1"/>
                </a:solidFill>
              </a:rPr>
            </a:br>
            <a:endParaRPr lang="en-US" b="1" i="1" dirty="0">
              <a:solidFill>
                <a:schemeClr val="bg1"/>
              </a:solidFill>
            </a:endParaRP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2672972"/>
            <a:ext cx="10515600" cy="4328284"/>
          </a:xfrm>
        </p:spPr>
        <p:txBody>
          <a:bodyPr>
            <a:normAutofit/>
          </a:bodyPr>
          <a:lstStyle/>
          <a:p>
            <a:r>
              <a:rPr lang="en-US" sz="2800" b="1" dirty="0">
                <a:solidFill>
                  <a:schemeClr val="bg1"/>
                </a:solidFill>
              </a:rPr>
              <a:t>Why are the Thessalonians Paul’s “glory and joy”? </a:t>
            </a:r>
          </a:p>
          <a:p>
            <a:endParaRPr lang="en-US" sz="2800" dirty="0">
              <a:solidFill>
                <a:schemeClr val="bg1"/>
              </a:solidFill>
            </a:endParaRPr>
          </a:p>
          <a:p>
            <a:r>
              <a:rPr lang="en-US" sz="2800" b="1" dirty="0">
                <a:solidFill>
                  <a:schemeClr val="bg1"/>
                </a:solidFill>
              </a:rPr>
              <a:t>How can we as a church body foster more mentor/discipleship relationships? </a:t>
            </a:r>
            <a:endParaRPr lang="en-US" sz="2800" dirty="0">
              <a:solidFill>
                <a:schemeClr val="bg1"/>
              </a:solidFill>
            </a:endParaRPr>
          </a:p>
        </p:txBody>
      </p:sp>
    </p:spTree>
    <p:extLst>
      <p:ext uri="{BB962C8B-B14F-4D97-AF65-F5344CB8AC3E}">
        <p14:creationId xmlns:p14="http://schemas.microsoft.com/office/powerpoint/2010/main" val="247972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video game&#10;&#10;Description automatically generated">
            <a:extLst>
              <a:ext uri="{FF2B5EF4-FFF2-40B4-BE49-F238E27FC236}">
                <a16:creationId xmlns:a16="http://schemas.microsoft.com/office/drawing/2014/main" id="{C61573B5-4866-1744-B16C-230B97557EB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825621"/>
            <a:ext cx="10515600" cy="925796"/>
          </a:xfrm>
        </p:spPr>
        <p:txBody>
          <a:bodyPr>
            <a:normAutofit/>
          </a:bodyPr>
          <a:lstStyle/>
          <a:p>
            <a:r>
              <a:rPr lang="en-US" b="1" i="1" dirty="0">
                <a:solidFill>
                  <a:schemeClr val="bg1"/>
                </a:solidFill>
              </a:rPr>
              <a:t>Challenges</a:t>
            </a: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2140566"/>
            <a:ext cx="10515600" cy="4328284"/>
          </a:xfrm>
        </p:spPr>
        <p:txBody>
          <a:bodyPr>
            <a:normAutofit/>
          </a:bodyPr>
          <a:lstStyle/>
          <a:p>
            <a:pPr marL="0" indent="0">
              <a:buNone/>
            </a:pPr>
            <a:r>
              <a:rPr lang="en-US" sz="2800" dirty="0">
                <a:solidFill>
                  <a:schemeClr val="bg1"/>
                </a:solidFill>
              </a:rPr>
              <a:t>THINK: Which specific people in your life is God leading you to mentor? </a:t>
            </a:r>
          </a:p>
          <a:p>
            <a:pPr marL="0" indent="0">
              <a:buNone/>
            </a:pPr>
            <a:endParaRPr lang="en-US" sz="2800" dirty="0">
              <a:solidFill>
                <a:schemeClr val="bg1"/>
              </a:solidFill>
              <a:latin typeface="Avenir" panose="02000503020000020003" pitchFamily="2" charset="0"/>
              <a:cs typeface="Calibri" panose="020F0502020204030204" pitchFamily="34" charset="0"/>
            </a:endParaRPr>
          </a:p>
          <a:p>
            <a:pPr marL="0" indent="0">
              <a:buNone/>
            </a:pPr>
            <a:r>
              <a:rPr lang="en-US" sz="2800" dirty="0">
                <a:solidFill>
                  <a:schemeClr val="bg1"/>
                </a:solidFill>
              </a:rPr>
              <a:t>PRAY for those who are suffering persecution around the world. </a:t>
            </a:r>
          </a:p>
          <a:p>
            <a:pPr marL="0" indent="0">
              <a:buNone/>
            </a:pPr>
            <a:endParaRPr lang="en-US" sz="2800" dirty="0">
              <a:solidFill>
                <a:schemeClr val="bg1"/>
              </a:solidFill>
            </a:endParaRPr>
          </a:p>
          <a:p>
            <a:pPr marL="0" indent="0">
              <a:buNone/>
            </a:pPr>
            <a:r>
              <a:rPr lang="en-US" sz="2800" dirty="0">
                <a:solidFill>
                  <a:schemeClr val="bg1"/>
                </a:solidFill>
              </a:rPr>
              <a:t>ACT: Write a letter or email to either your spiritual children </a:t>
            </a:r>
          </a:p>
          <a:p>
            <a:pPr marL="0" indent="0">
              <a:buNone/>
            </a:pPr>
            <a:r>
              <a:rPr lang="en-US" sz="2800" dirty="0">
                <a:solidFill>
                  <a:schemeClr val="bg1"/>
                </a:solidFill>
              </a:rPr>
              <a:t>or a spiritual parent. </a:t>
            </a:r>
            <a:endParaRPr 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6752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ing Point Template" id="{5D7B1CBF-CEF8-AC4D-AB9C-A047ABA99877}" vid="{87BF54A9-BFB8-E04E-B73B-76E163C49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6374</TotalTime>
  <Words>737</Words>
  <Application>Microsoft Macintosh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Avenir</vt:lpstr>
      <vt:lpstr>Avenir Light</vt:lpstr>
      <vt:lpstr>Calibri</vt:lpstr>
      <vt:lpstr>Office Theme</vt:lpstr>
      <vt:lpstr>Week 23 Matthew 19-20:28</vt:lpstr>
      <vt:lpstr>PowerPoint Presentation</vt:lpstr>
      <vt:lpstr>PowerPoint Presentation</vt:lpstr>
      <vt:lpstr>Talking Point 1: Those who truly believe the gospel are willing to suffer for it.     </vt:lpstr>
      <vt:lpstr>PowerPoint Presentation</vt:lpstr>
      <vt:lpstr>Talking Point 2: Families in Christ are bonded together whether in person or apart.    </vt:lpstr>
      <vt:lpstr>PowerPoint Presentation</vt:lpstr>
      <vt:lpstr>Talking Point 3: A faithful flock is a pastor’s glory and joy.     </vt:lpstr>
      <vt:lpstr>Challenges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CAN WE TRUST THE BIBLE?</dc:title>
  <dc:creator>Jason Snyder</dc:creator>
  <cp:lastModifiedBy>Matt Mullins</cp:lastModifiedBy>
  <cp:revision>98</cp:revision>
  <cp:lastPrinted>2020-07-07T17:39:11Z</cp:lastPrinted>
  <dcterms:created xsi:type="dcterms:W3CDTF">2020-04-14T21:31:30Z</dcterms:created>
  <dcterms:modified xsi:type="dcterms:W3CDTF">2021-08-10T14:51:40Z</dcterms:modified>
</cp:coreProperties>
</file>